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0" r:id="rId1"/>
    <p:sldMasterId id="2147483768" r:id="rId2"/>
  </p:sldMasterIdLst>
  <p:notesMasterIdLst>
    <p:notesMasterId r:id="rId57"/>
  </p:notesMasterIdLst>
  <p:sldIdLst>
    <p:sldId id="361" r:id="rId3"/>
    <p:sldId id="621" r:id="rId4"/>
    <p:sldId id="622" r:id="rId5"/>
    <p:sldId id="418" r:id="rId6"/>
    <p:sldId id="490" r:id="rId7"/>
    <p:sldId id="491" r:id="rId8"/>
    <p:sldId id="618" r:id="rId9"/>
    <p:sldId id="474" r:id="rId10"/>
    <p:sldId id="492" r:id="rId11"/>
    <p:sldId id="598" r:id="rId12"/>
    <p:sldId id="494" r:id="rId13"/>
    <p:sldId id="495" r:id="rId14"/>
    <p:sldId id="502" r:id="rId15"/>
    <p:sldId id="507" r:id="rId16"/>
    <p:sldId id="620" r:id="rId17"/>
    <p:sldId id="617" r:id="rId18"/>
    <p:sldId id="611" r:id="rId19"/>
    <p:sldId id="489" r:id="rId20"/>
    <p:sldId id="440" r:id="rId21"/>
    <p:sldId id="610" r:id="rId22"/>
    <p:sldId id="599" r:id="rId23"/>
    <p:sldId id="601" r:id="rId24"/>
    <p:sldId id="602" r:id="rId25"/>
    <p:sldId id="604" r:id="rId26"/>
    <p:sldId id="603" r:id="rId27"/>
    <p:sldId id="605" r:id="rId28"/>
    <p:sldId id="612" r:id="rId29"/>
    <p:sldId id="616" r:id="rId30"/>
    <p:sldId id="613" r:id="rId31"/>
    <p:sldId id="615" r:id="rId32"/>
    <p:sldId id="607" r:id="rId33"/>
    <p:sldId id="608" r:id="rId34"/>
    <p:sldId id="609" r:id="rId35"/>
    <p:sldId id="533" r:id="rId36"/>
    <p:sldId id="535" r:id="rId37"/>
    <p:sldId id="536" r:id="rId38"/>
    <p:sldId id="538" r:id="rId39"/>
    <p:sldId id="539" r:id="rId40"/>
    <p:sldId id="546" r:id="rId41"/>
    <p:sldId id="548" r:id="rId42"/>
    <p:sldId id="597" r:id="rId43"/>
    <p:sldId id="531" r:id="rId44"/>
    <p:sldId id="451" r:id="rId45"/>
    <p:sldId id="425" r:id="rId46"/>
    <p:sldId id="619" r:id="rId47"/>
    <p:sldId id="579" r:id="rId48"/>
    <p:sldId id="580" r:id="rId49"/>
    <p:sldId id="588" r:id="rId50"/>
    <p:sldId id="590" r:id="rId51"/>
    <p:sldId id="583" r:id="rId52"/>
    <p:sldId id="585" r:id="rId53"/>
    <p:sldId id="454" r:id="rId54"/>
    <p:sldId id="455" r:id="rId55"/>
    <p:sldId id="426" r:id="rId56"/>
  </p:sldIdLst>
  <p:sldSz cx="12192000" cy="6858000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5B3"/>
    <a:srgbClr val="73645F"/>
    <a:srgbClr val="F36633"/>
    <a:srgbClr val="54A41C"/>
    <a:srgbClr val="071860"/>
    <a:srgbClr val="40488D"/>
    <a:srgbClr val="F1F1F1"/>
    <a:srgbClr val="821A54"/>
    <a:srgbClr val="E77C2E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5884" autoAdjust="0"/>
  </p:normalViewPr>
  <p:slideViewPr>
    <p:cSldViewPr>
      <p:cViewPr varScale="1">
        <p:scale>
          <a:sx n="106" d="100"/>
          <a:sy n="106" d="100"/>
        </p:scale>
        <p:origin x="708" y="10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0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effectLst>
              <a:glow>
                <a:schemeClr val="accent1">
                  <a:alpha val="40000"/>
                </a:schemeClr>
              </a:glow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explosion val="5"/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AF3-4C8B-A758-1A5E13915718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AF3-4C8B-A758-1A5E13915718}"/>
              </c:ext>
            </c:extLst>
          </c:dPt>
          <c:dPt>
            <c:idx val="2"/>
            <c:bubble3D val="0"/>
            <c:spPr>
              <a:solidFill>
                <a:srgbClr val="E77C2E"/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AF3-4C8B-A758-1A5E13915718}"/>
              </c:ext>
            </c:extLst>
          </c:dPt>
          <c:dPt>
            <c:idx val="3"/>
            <c:bubble3D val="0"/>
            <c:spPr>
              <a:solidFill>
                <a:srgbClr val="700000"/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AF3-4C8B-A758-1A5E13915718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AF3-4C8B-A758-1A5E13915718}"/>
              </c:ext>
            </c:extLst>
          </c:dPt>
          <c:dLbls>
            <c:dLbl>
              <c:idx val="0"/>
              <c:layout>
                <c:manualLayout>
                  <c:x val="-0.20557923734466699"/>
                  <c:y val="0.150211009156785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it-IT" dirty="0" err="1">
                        <a:solidFill>
                          <a:schemeClr val="tx1"/>
                        </a:solidFill>
                      </a:rPr>
                      <a:t>Aderenza</a:t>
                    </a:r>
                    <a:r>
                      <a:rPr lang="it-IT" baseline="0" dirty="0">
                        <a:solidFill>
                          <a:schemeClr val="tx1"/>
                        </a:solidFill>
                      </a:rPr>
                      <a:t> non </a:t>
                    </a:r>
                    <a:r>
                      <a:rPr lang="it-IT" baseline="0" dirty="0" err="1">
                        <a:solidFill>
                          <a:schemeClr val="tx1"/>
                        </a:solidFill>
                      </a:rPr>
                      <a:t>conosciuta</a:t>
                    </a:r>
                    <a:br>
                      <a:rPr lang="it-IT" baseline="0" dirty="0">
                        <a:solidFill>
                          <a:schemeClr val="tx1"/>
                        </a:solidFill>
                      </a:rPr>
                    </a:br>
                    <a:r>
                      <a:rPr lang="it-IT" baseline="0" dirty="0">
                        <a:solidFill>
                          <a:schemeClr val="tx1"/>
                        </a:solidFill>
                      </a:rPr>
                      <a:t>n=16</a:t>
                    </a:r>
                    <a:endParaRPr lang="it-IT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93504470878898"/>
                      <c:h val="0.196467292147860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AF3-4C8B-A758-1A5E13915718}"/>
                </c:ext>
              </c:extLst>
            </c:dLbl>
            <c:dLbl>
              <c:idx val="1"/>
              <c:layout>
                <c:manualLayout>
                  <c:x val="-0.16383359124764499"/>
                  <c:y val="-0.185602326545506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149D142-CD90-4024-9E0C-5CF88786F2E0}" type="CATEGORYNAME">
                      <a:rPr lang="en-US" baseline="0" smtClean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CATEGORIA]</a:t>
                    </a:fld>
                    <a:br>
                      <a:rPr lang="en-US" baseline="0" dirty="0">
                        <a:solidFill>
                          <a:schemeClr val="tx1"/>
                        </a:solidFill>
                      </a:rPr>
                    </a:b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n=16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65908541661098"/>
                      <c:h val="0.196467292147860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AF3-4C8B-A758-1A5E13915718}"/>
                </c:ext>
              </c:extLst>
            </c:dLbl>
            <c:dLbl>
              <c:idx val="2"/>
              <c:layout>
                <c:manualLayout>
                  <c:x val="0.20103012787320401"/>
                  <c:y val="-0.1199069802096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D0F7324-D1EF-42A1-960A-9E9C27E115F0}" type="CATEGORYNAME">
                      <a:rPr lang="en-US" baseline="0" smtClean="0">
                        <a:solidFill>
                          <a:schemeClr val="tx1"/>
                        </a:solidFill>
                      </a:rPr>
                      <a:pPr algn="ctr">
                        <a:defRPr>
                          <a:solidFill>
                            <a:schemeClr val="accent1"/>
                          </a:solidFill>
                        </a:defRPr>
                      </a:pPr>
                      <a:t>[NOME CATEGORIA]</a:t>
                    </a:fld>
                    <a:br>
                      <a:rPr lang="en-US" baseline="0" dirty="0">
                        <a:solidFill>
                          <a:schemeClr val="tx1"/>
                        </a:solidFill>
                      </a:rPr>
                    </a:b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n=7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92105306001097"/>
                      <c:h val="0.196467292147860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F3-4C8B-A758-1A5E13915718}"/>
                </c:ext>
              </c:extLst>
            </c:dLbl>
            <c:dLbl>
              <c:idx val="3"/>
              <c:layout>
                <c:manualLayout>
                  <c:x val="0.17657365611984299"/>
                  <c:y val="0.1449037802065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C2F96D-9BD4-4726-8020-8903C26C3283}" type="CATEGORYNAME">
                      <a:rPr lang="en-US" baseline="0" smtClean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CATEGORIA]</a:t>
                    </a:fld>
                    <a:br>
                      <a:rPr lang="en-US" baseline="0" dirty="0">
                        <a:solidFill>
                          <a:schemeClr val="tx1"/>
                        </a:solidFill>
                      </a:rPr>
                    </a:b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n=16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17478048387498"/>
                      <c:h val="0.196467292147860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F3-4C8B-A758-1A5E1391571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AF3-4C8B-A758-1A5E13915718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4"/>
                <c:pt idx="0">
                  <c:v>Aderenza non conosciuta</c:v>
                </c:pt>
                <c:pt idx="1">
                  <c:v>Aderenza confermata</c:v>
                </c:pt>
                <c:pt idx="2">
                  <c:v>Possibile non-aderenza</c:v>
                </c:pt>
                <c:pt idx="3">
                  <c:v>Confermata non-aderenza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8</c:v>
                </c:pt>
                <c:pt idx="1">
                  <c:v>16</c:v>
                </c:pt>
                <c:pt idx="2">
                  <c:v>7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F3-4C8B-A758-1A5E1391571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713D4A0-30CC-A64E-9918-9E2F890114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831C56A-1C88-AE4A-AAE2-02F0F40166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2F37F6-8A3B-4EA7-9FDF-890F12B460B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720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>
              <a:latin typeface="Times New Roman" charset="0"/>
            </a:endParaRPr>
          </a:p>
        </p:txBody>
      </p:sp>
      <p:sp>
        <p:nvSpPr>
          <p:cNvPr id="9220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/>
            <a:fld id="{8F21A9EA-D67D-2040-A5BA-03323115E490}" type="slidenum">
              <a:rPr lang="it-IT" altLang="it-IT" sz="120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it-IT" altLang="it-IT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7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 cap="all" baseline="0">
                <a:solidFill>
                  <a:srgbClr val="00206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1384C-25CB-4EE2-B77B-4804463CB362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FD8F1-7846-4F44-AE5C-1A16970104E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8"/>
            <a:ext cx="863600" cy="6866467"/>
          </a:xfrm>
          <a:prstGeom prst="rect">
            <a:avLst/>
          </a:prstGeom>
        </p:spPr>
      </p:pic>
      <p:pic>
        <p:nvPicPr>
          <p:cNvPr id="28" name="Immagin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45" y="269939"/>
            <a:ext cx="1504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53" y="293327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9" y="293326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2" y="293325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37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127199-CC7F-434B-8E8C-28673B2F0418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AE714-FB34-41B7-A570-B3AF97BE93F0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822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5AD30-C7AA-4812-A849-06609A92678F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CDCC74-6FFE-4051-B4C7-45F9CF4D914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2193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32EE74-11DA-408F-A7A5-77A9734AEF67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64F53-6910-4CCD-94D8-903168EA4E0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1503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A19EDB-B9F1-4285-B495-3E88427328CE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61492-EC56-4C00-8F76-2978AF4B3E9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284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8A9071-668F-47FE-BAAC-45D1C2616ACD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05F98-0E8F-4F58-A169-A11717F69C8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212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Pr>
        <a:gradFill>
          <a:gsLst>
            <a:gs pos="0">
              <a:schemeClr val="bg1">
                <a:tint val="90000"/>
                <a:lumMod val="104000"/>
              </a:schemeClr>
            </a:gs>
            <a:gs pos="94000">
              <a:schemeClr val="bg1">
                <a:shade val="96000"/>
                <a:lumMod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55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A3D5C-3EB3-4370-B774-DD2E502068E9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2AE0C-4ECA-4218-9028-1F994E15969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531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C91414-F4CB-459D-9A37-A587C3A16D5E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3A183-4544-4D3C-ADF6-48790A96856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4494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15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79" y="358317"/>
            <a:ext cx="7781712" cy="115212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916832"/>
            <a:ext cx="8938642" cy="412452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7" name="Immagin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8640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0" y="0"/>
            <a:ext cx="198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2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2252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79" y="358317"/>
            <a:ext cx="7781712" cy="115212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700808"/>
            <a:ext cx="8938642" cy="4680520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7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8640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7" y="0"/>
            <a:ext cx="198371" cy="6858000"/>
          </a:xfrm>
          <a:prstGeom prst="rect">
            <a:avLst/>
          </a:prstGeom>
        </p:spPr>
      </p:pic>
      <p:pic>
        <p:nvPicPr>
          <p:cNvPr id="8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1" y="188642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7" y="188641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8640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402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770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692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738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586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439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65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197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298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992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58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E70B3-FD65-4919-B53C-D0D08F5AA93D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76741-D04B-4025-9F8A-95FBA0E2C23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985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D52BE0-BC6F-458F-B4E5-7956F7DA127C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F8F242-4A1A-49B2-AAE8-A88EB014ACB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024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30824B-F897-41CF-A610-09E855FA1EE4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68A53-02AF-469E-B1A8-4AA2ECFAF3E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8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81EEF7-BD52-4345-945F-4402169847B5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D6BC7-5614-42D3-9E51-7FE4F179D87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189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C8E76-1D06-4775-AD8D-EF5DE18CDFEF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E6B3A-6B02-41A1-8889-B34AA672901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64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F827B2-C4A2-4DCC-B3B0-AEE6AE7C81AC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3C3BFA-8A64-4FB1-BBDE-0DF4C350057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97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67849E-19F8-4F95-8841-CEEF670040A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591981-F0E9-48E0-B985-238295399909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7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29E348-853A-48A5-A2D5-9C332FD6BCC1}" type="datetimeFigureOut">
              <a:rPr lang="en-US" smtClean="0"/>
              <a:pPr>
                <a:defRPr/>
              </a:pPr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9F8AA10-AA22-4003-A76C-60137CE1F89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575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7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AD646-973F-4279-A510-AD8ED4185692}" type="datetimeFigureOut">
              <a:rPr lang="it-IT" smtClean="0"/>
              <a:pPr/>
              <a:t>16/01/2020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0034-6703-416B-A5B6-00F3DB2A01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4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80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0" y="5620417"/>
            <a:ext cx="1994885" cy="90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5620417"/>
            <a:ext cx="1859596" cy="9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19" y="5620417"/>
            <a:ext cx="1260200" cy="104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78" y="5620417"/>
            <a:ext cx="2210854" cy="950667"/>
          </a:xfrm>
          <a:prstGeom prst="rect">
            <a:avLst/>
          </a:prstGeom>
        </p:spPr>
      </p:pic>
      <p:pic>
        <p:nvPicPr>
          <p:cNvPr id="12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08" y="307975"/>
            <a:ext cx="1504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916114"/>
            <a:ext cx="80772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7" y="1412875"/>
            <a:ext cx="44672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27" y="2003425"/>
            <a:ext cx="20288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5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A77A14-F55A-2F4C-94D4-BE4996A17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3140968"/>
            <a:ext cx="8938642" cy="4104456"/>
          </a:xfrm>
        </p:spPr>
        <p:txBody>
          <a:bodyPr/>
          <a:lstStyle/>
          <a:p>
            <a:pPr algn="just"/>
            <a:r>
              <a:rPr lang="it-IT" sz="2000" b="1" dirty="0">
                <a:solidFill>
                  <a:srgbClr val="00B0F0"/>
                </a:solidFill>
              </a:rPr>
              <a:t>Sintomi atipici </a:t>
            </a:r>
            <a:r>
              <a:rPr lang="it-IT" sz="2000" dirty="0">
                <a:solidFill>
                  <a:srgbClr val="002060"/>
                </a:solidFill>
              </a:rPr>
              <a:t>(ad es: tosse come unico sintomo, dispnea inspiratoria con «</a:t>
            </a:r>
            <a:r>
              <a:rPr lang="it-IT" sz="2000" dirty="0" err="1">
                <a:solidFill>
                  <a:srgbClr val="002060"/>
                </a:solidFill>
              </a:rPr>
              <a:t>cornage</a:t>
            </a:r>
            <a:r>
              <a:rPr lang="it-IT" sz="2000" dirty="0">
                <a:solidFill>
                  <a:srgbClr val="002060"/>
                </a:solidFill>
              </a:rPr>
              <a:t>», espettorazione, dispnea da sforzo come unico sintomo) dovrebbero portare alla riconsiderazione della diagnosi clinica e funzionale dell’asma</a:t>
            </a:r>
          </a:p>
          <a:p>
            <a:pPr marL="0" indent="0" algn="just">
              <a:buNone/>
            </a:pPr>
            <a:endParaRPr lang="it-IT" sz="2000" dirty="0"/>
          </a:p>
          <a:p>
            <a:pPr algn="just"/>
            <a:r>
              <a:rPr lang="it-IT" sz="2000" dirty="0"/>
              <a:t>La </a:t>
            </a:r>
            <a:r>
              <a:rPr lang="it-IT" sz="2000" b="1" dirty="0">
                <a:solidFill>
                  <a:srgbClr val="00B0F0"/>
                </a:solidFill>
              </a:rPr>
              <a:t>persistenza di sintomi </a:t>
            </a:r>
            <a:r>
              <a:rPr lang="it-IT" sz="2000" dirty="0">
                <a:solidFill>
                  <a:srgbClr val="002060"/>
                </a:solidFill>
              </a:rPr>
              <a:t>(anche tipici) di asma nonostante la terapia inalatoria in un paziente con diagnosi clinica di asma deve portare alla ricerca attuale della conferma diagnostica funzionale (variabilità dell’ostruzione bronchiale).</a:t>
            </a:r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65FC2EB-E6F2-A042-B7D4-E50D25C1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78" y="358317"/>
            <a:ext cx="8938641" cy="1152128"/>
          </a:xfrm>
        </p:spPr>
        <p:txBody>
          <a:bodyPr>
            <a:normAutofit/>
          </a:bodyPr>
          <a:lstStyle/>
          <a:p>
            <a:pPr marL="11113" indent="-11113"/>
            <a:r>
              <a:rPr lang="it-IT" dirty="0"/>
              <a:t>ATTENZIONE A SINTOMI NON TIPICI!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B4A4B66-8F58-49AD-9CC0-C22799AE4F72}"/>
              </a:ext>
            </a:extLst>
          </p:cNvPr>
          <p:cNvSpPr txBox="1">
            <a:spLocks/>
          </p:cNvSpPr>
          <p:nvPr/>
        </p:nvSpPr>
        <p:spPr>
          <a:xfrm>
            <a:off x="580844" y="1748265"/>
            <a:ext cx="8992516" cy="744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1113" indent="-11113" algn="ctr" fontAlgn="auto">
              <a:spcAft>
                <a:spcPts val="0"/>
              </a:spcAft>
            </a:pPr>
            <a:r>
              <a:rPr lang="it-IT" sz="2000" i="1" dirty="0"/>
              <a:t>SINTOMI ATIPICI DI ASMA</a:t>
            </a:r>
          </a:p>
        </p:txBody>
      </p:sp>
    </p:spTree>
    <p:extLst>
      <p:ext uri="{BB962C8B-B14F-4D97-AF65-F5344CB8AC3E}">
        <p14:creationId xmlns:p14="http://schemas.microsoft.com/office/powerpoint/2010/main" val="282310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295630" cy="1152128"/>
          </a:xfrm>
        </p:spPr>
        <p:txBody>
          <a:bodyPr>
            <a:normAutofit fontScale="90000"/>
          </a:bodyPr>
          <a:lstStyle/>
          <a:p>
            <a:pPr marL="11113" indent="-11113"/>
            <a:r>
              <a:rPr lang="it-IT" dirty="0"/>
              <a:t>CONFERMARE CHE NON SIANO PRESENTI ALTRE CONDIZIONI CHE POSSONO MIMARE L’ASMA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6951" r="6940" b="60500"/>
          <a:stretch/>
        </p:blipFill>
        <p:spPr>
          <a:xfrm>
            <a:off x="695400" y="1488212"/>
            <a:ext cx="9725979" cy="519836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200456" y="6348026"/>
            <a:ext cx="2547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chemeClr val="tx1"/>
                </a:solidFill>
              </a:rPr>
              <a:t>da GINA 2018, </a:t>
            </a:r>
            <a:r>
              <a:rPr lang="it-IT" sz="1600" i="1" dirty="0" err="1">
                <a:solidFill>
                  <a:schemeClr val="tx1"/>
                </a:solidFill>
              </a:rPr>
              <a:t>mod</a:t>
            </a:r>
            <a:r>
              <a:rPr lang="it-IT" sz="16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1280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9" y="116632"/>
            <a:ext cx="7781712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CONDIZIONI CHE POSSONO SIMULARE </a:t>
            </a:r>
            <a:br>
              <a:rPr lang="it-IT" dirty="0"/>
            </a:br>
            <a:r>
              <a:rPr lang="it-IT" dirty="0"/>
              <a:t>UN ASMA CHE NON RISPONDE AL TRATTAMENTO INALATORIO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35360" y="2214554"/>
            <a:ext cx="8938642" cy="4166774"/>
          </a:xfrm>
        </p:spPr>
        <p:txBody>
          <a:bodyPr/>
          <a:lstStyle/>
          <a:p>
            <a:pPr>
              <a:buNone/>
            </a:pPr>
            <a:endParaRPr lang="it-IT" b="1" dirty="0"/>
          </a:p>
          <a:p>
            <a:pPr>
              <a:buNone/>
            </a:pPr>
            <a:endParaRPr lang="it-IT" b="1" dirty="0"/>
          </a:p>
          <a:p>
            <a:pPr algn="just"/>
            <a:r>
              <a:rPr lang="it-IT" sz="2000" b="1" u="sng" dirty="0">
                <a:solidFill>
                  <a:srgbClr val="00B0F0"/>
                </a:solidFill>
              </a:rPr>
              <a:t>Respiro sibilante</a:t>
            </a:r>
            <a:r>
              <a:rPr lang="it-IT" sz="2000" b="1" dirty="0">
                <a:solidFill>
                  <a:srgbClr val="00B0F0"/>
                </a:solidFill>
              </a:rPr>
              <a:t> </a:t>
            </a:r>
            <a:r>
              <a:rPr lang="it-IT" sz="2000" dirty="0">
                <a:solidFill>
                  <a:srgbClr val="002060"/>
                </a:solidFill>
              </a:rPr>
              <a:t>– è generato da ostruzione del lume a qualunque livello del tratto respiratorio, incluse narici, faringe, laringe (es. disfunzione delle corde vocali) , trachea (</a:t>
            </a:r>
            <a:r>
              <a:rPr lang="it-IT" sz="2000" dirty="0" err="1">
                <a:solidFill>
                  <a:srgbClr val="002060"/>
                </a:solidFill>
              </a:rPr>
              <a:t>tracheomalacia</a:t>
            </a:r>
            <a:r>
              <a:rPr lang="it-IT" sz="2000" dirty="0">
                <a:solidFill>
                  <a:srgbClr val="002060"/>
                </a:solidFill>
              </a:rPr>
              <a:t>) e bronchi (es. inalazione di corpo estraneo)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b="1" u="sng" dirty="0">
                <a:solidFill>
                  <a:srgbClr val="00B0F0"/>
                </a:solidFill>
              </a:rPr>
              <a:t>Tosse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002060"/>
                </a:solidFill>
              </a:rPr>
              <a:t>– rinite, </a:t>
            </a:r>
            <a:r>
              <a:rPr lang="it-IT" sz="2000" dirty="0" err="1">
                <a:solidFill>
                  <a:srgbClr val="002060"/>
                </a:solidFill>
              </a:rPr>
              <a:t>rinosinusite</a:t>
            </a:r>
            <a:r>
              <a:rPr lang="it-IT" sz="2000" dirty="0">
                <a:solidFill>
                  <a:srgbClr val="002060"/>
                </a:solidFill>
              </a:rPr>
              <a:t>, reflusso </a:t>
            </a:r>
            <a:r>
              <a:rPr lang="it-IT" sz="2000" dirty="0" err="1">
                <a:solidFill>
                  <a:srgbClr val="002060"/>
                </a:solidFill>
              </a:rPr>
              <a:t>gastroesofageo</a:t>
            </a:r>
            <a:r>
              <a:rPr lang="it-IT" sz="2000" dirty="0">
                <a:solidFill>
                  <a:srgbClr val="002060"/>
                </a:solidFill>
              </a:rPr>
              <a:t>, bronchite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b="1" u="sng" dirty="0">
                <a:solidFill>
                  <a:srgbClr val="00B0F0"/>
                </a:solidFill>
              </a:rPr>
              <a:t>Dispnea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002060"/>
                </a:solidFill>
              </a:rPr>
              <a:t>– BPCO, scompenso cardiaco, embolia polmonare, sarcoidosi</a:t>
            </a:r>
            <a:endParaRPr lang="it-IT" sz="2000" u="sng" dirty="0">
              <a:solidFill>
                <a:srgbClr val="00206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172D1DB-2BF5-4649-A053-3FD8B7C17789}"/>
              </a:ext>
            </a:extLst>
          </p:cNvPr>
          <p:cNvSpPr txBox="1">
            <a:spLocks/>
          </p:cNvSpPr>
          <p:nvPr/>
        </p:nvSpPr>
        <p:spPr>
          <a:xfrm>
            <a:off x="580844" y="1748265"/>
            <a:ext cx="8992516" cy="744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1113" indent="-11113" algn="ctr" fontAlgn="auto">
              <a:spcAft>
                <a:spcPts val="0"/>
              </a:spcAft>
            </a:pPr>
            <a:r>
              <a:rPr lang="it-IT" sz="2000" i="1" dirty="0"/>
              <a:t>CONDIZIONI CHE CAUSANO SINTOMI SIMIL-ASMATICI</a:t>
            </a:r>
          </a:p>
        </p:txBody>
      </p:sp>
    </p:spTree>
    <p:extLst>
      <p:ext uri="{BB962C8B-B14F-4D97-AF65-F5344CB8AC3E}">
        <p14:creationId xmlns:p14="http://schemas.microsoft.com/office/powerpoint/2010/main" val="3601280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6"/>
            <a:ext cx="9333250" cy="1630523"/>
          </a:xfrm>
        </p:spPr>
        <p:txBody>
          <a:bodyPr>
            <a:normAutofit fontScale="90000"/>
          </a:bodyPr>
          <a:lstStyle/>
          <a:p>
            <a:r>
              <a:rPr lang="it-IT" dirty="0"/>
              <a:t>CONDIZIONI CHE POSSONO SIMULARE UN ASMA CHE NON RISPONDE AL TRATTAMENTO INALATORIO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35360" y="2302522"/>
            <a:ext cx="8938642" cy="494290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it-IT" b="1" dirty="0"/>
          </a:p>
          <a:p>
            <a:pPr>
              <a:buNone/>
            </a:pPr>
            <a:endParaRPr lang="it-IT" b="1" dirty="0"/>
          </a:p>
          <a:p>
            <a:pPr algn="just">
              <a:lnSpc>
                <a:spcPct val="120000"/>
              </a:lnSpc>
            </a:pPr>
            <a:r>
              <a:rPr lang="it-IT" sz="2600" b="1" u="sng" dirty="0">
                <a:solidFill>
                  <a:srgbClr val="00B0F0"/>
                </a:solidFill>
              </a:rPr>
              <a:t>BPCO</a:t>
            </a:r>
            <a:r>
              <a:rPr lang="it-IT" sz="2600" b="1" dirty="0">
                <a:solidFill>
                  <a:srgbClr val="00B0F0"/>
                </a:solidFill>
              </a:rPr>
              <a:t> </a:t>
            </a:r>
            <a:r>
              <a:rPr lang="it-IT" sz="2600" dirty="0">
                <a:solidFill>
                  <a:srgbClr val="002060"/>
                </a:solidFill>
              </a:rPr>
              <a:t>– storia di fumo di sigarette; può simulare l’asma, soprattutto in presenza di risposta parziale del broncodilatatore</a:t>
            </a:r>
          </a:p>
          <a:p>
            <a:pPr algn="just">
              <a:lnSpc>
                <a:spcPct val="120000"/>
              </a:lnSpc>
            </a:pPr>
            <a:r>
              <a:rPr lang="it-IT" sz="2600" b="1" u="sng" dirty="0">
                <a:solidFill>
                  <a:srgbClr val="00B0F0"/>
                </a:solidFill>
              </a:rPr>
              <a:t>Bronchiectasie</a:t>
            </a:r>
            <a:r>
              <a:rPr lang="it-IT" sz="2600" b="1" dirty="0"/>
              <a:t> </a:t>
            </a:r>
            <a:r>
              <a:rPr lang="it-IT" sz="2600" dirty="0">
                <a:solidFill>
                  <a:srgbClr val="002060"/>
                </a:solidFill>
              </a:rPr>
              <a:t>– </a:t>
            </a:r>
            <a:r>
              <a:rPr lang="it-IT" sz="2600" dirty="0" err="1">
                <a:solidFill>
                  <a:srgbClr val="002060"/>
                </a:solidFill>
              </a:rPr>
              <a:t>casusano</a:t>
            </a:r>
            <a:r>
              <a:rPr lang="it-IT" sz="2600" dirty="0">
                <a:solidFill>
                  <a:srgbClr val="002060"/>
                </a:solidFill>
              </a:rPr>
              <a:t> infiammazione delle vie aeree e ostruzione al flusso; caratteristica: espettorato </a:t>
            </a:r>
            <a:r>
              <a:rPr lang="it-IT" sz="2600" dirty="0" err="1">
                <a:solidFill>
                  <a:srgbClr val="002060"/>
                </a:solidFill>
              </a:rPr>
              <a:t>mucopurolento</a:t>
            </a:r>
            <a:r>
              <a:rPr lang="it-IT" sz="2600" dirty="0">
                <a:solidFill>
                  <a:srgbClr val="002060"/>
                </a:solidFill>
              </a:rPr>
              <a:t> cronico</a:t>
            </a:r>
          </a:p>
          <a:p>
            <a:pPr algn="just">
              <a:lnSpc>
                <a:spcPct val="120000"/>
              </a:lnSpc>
            </a:pPr>
            <a:r>
              <a:rPr lang="it-IT" sz="2600" b="1" u="sng" dirty="0" err="1">
                <a:solidFill>
                  <a:srgbClr val="00B0F0"/>
                </a:solidFill>
              </a:rPr>
              <a:t>Bronchiolite</a:t>
            </a:r>
            <a:r>
              <a:rPr lang="it-IT" sz="2600" b="1" u="sng" dirty="0">
                <a:solidFill>
                  <a:srgbClr val="00B0F0"/>
                </a:solidFill>
              </a:rPr>
              <a:t> costrittiva</a:t>
            </a:r>
            <a:r>
              <a:rPr lang="it-IT" sz="2600" b="1" dirty="0">
                <a:solidFill>
                  <a:srgbClr val="00B0F0"/>
                </a:solidFill>
              </a:rPr>
              <a:t> </a:t>
            </a:r>
            <a:r>
              <a:rPr lang="it-IT" sz="2600" dirty="0">
                <a:solidFill>
                  <a:srgbClr val="002060"/>
                </a:solidFill>
              </a:rPr>
              <a:t>– caratterizzata da ostruzione concentrica del lume bronchiale, consegue a malattie virali, inalazione di agenti nocivi, trapianto (midollo, polmone); può essere associata a polmone reumatoide o a malattia intestinale infiammatoria</a:t>
            </a:r>
          </a:p>
          <a:p>
            <a:pPr algn="just">
              <a:lnSpc>
                <a:spcPct val="120000"/>
              </a:lnSpc>
            </a:pPr>
            <a:r>
              <a:rPr lang="it-IT" sz="2600" b="1" u="sng" dirty="0">
                <a:solidFill>
                  <a:srgbClr val="00B0F0"/>
                </a:solidFill>
              </a:rPr>
              <a:t>Ostruzione delle vie aeree centrali</a:t>
            </a:r>
            <a:r>
              <a:rPr lang="it-IT" sz="2600" b="1" dirty="0"/>
              <a:t> </a:t>
            </a:r>
            <a:r>
              <a:rPr lang="it-IT" sz="2600" dirty="0">
                <a:solidFill>
                  <a:srgbClr val="002060"/>
                </a:solidFill>
              </a:rPr>
              <a:t>– causata da processi benigni e maligni a crescita </a:t>
            </a:r>
            <a:r>
              <a:rPr lang="it-IT" sz="2600" dirty="0" err="1">
                <a:solidFill>
                  <a:srgbClr val="002060"/>
                </a:solidFill>
              </a:rPr>
              <a:t>endoluminale</a:t>
            </a:r>
            <a:r>
              <a:rPr lang="it-IT" sz="2600" dirty="0">
                <a:solidFill>
                  <a:srgbClr val="002060"/>
                </a:solidFill>
              </a:rPr>
              <a:t> a qualunque livello delle vie aeree</a:t>
            </a:r>
            <a:endParaRPr lang="it-IT" sz="2600" u="sng" dirty="0">
              <a:solidFill>
                <a:srgbClr val="00206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C8F5DE8-7672-4386-848D-6E308F44F1DF}"/>
              </a:ext>
            </a:extLst>
          </p:cNvPr>
          <p:cNvSpPr txBox="1">
            <a:spLocks/>
          </p:cNvSpPr>
          <p:nvPr/>
        </p:nvSpPr>
        <p:spPr>
          <a:xfrm>
            <a:off x="580844" y="1748265"/>
            <a:ext cx="8992516" cy="744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1113" indent="-11113" algn="ctr" fontAlgn="auto">
              <a:spcAft>
                <a:spcPts val="0"/>
              </a:spcAft>
            </a:pPr>
            <a:r>
              <a:rPr lang="it-IT" sz="2000" i="1" dirty="0"/>
              <a:t>CONDIZIONI CHE CAUSANO UN QUADRO SPIROMETRICO DI TIPO OSTRUTTIVO</a:t>
            </a:r>
          </a:p>
        </p:txBody>
      </p:sp>
    </p:spTree>
    <p:extLst>
      <p:ext uri="{BB962C8B-B14F-4D97-AF65-F5344CB8AC3E}">
        <p14:creationId xmlns:p14="http://schemas.microsoft.com/office/powerpoint/2010/main" val="360128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/>
              <a:t>DIAGNOSI DIFFERENZIALE  BPCO E ASMA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8245022" y="1510445"/>
            <a:ext cx="3827642" cy="4150803"/>
          </a:xfrm>
          <a:solidFill>
            <a:schemeClr val="bg1"/>
          </a:solidFill>
        </p:spPr>
        <p:txBody>
          <a:bodyPr/>
          <a:lstStyle/>
          <a:p>
            <a:endParaRPr lang="it-IT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Distinguere l’asma dalla BPCO può risultare difficile, particolarmente in </a:t>
            </a:r>
            <a:r>
              <a:rPr lang="it-IT" sz="2000" dirty="0">
                <a:solidFill>
                  <a:srgbClr val="00B0F0"/>
                </a:solidFill>
              </a:rPr>
              <a:t>adulti più anziani e fumatori</a:t>
            </a:r>
            <a:endParaRPr lang="it-I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Alcuni pazienti </a:t>
            </a:r>
            <a:r>
              <a:rPr lang="it-IT" sz="2000" dirty="0" err="1">
                <a:solidFill>
                  <a:srgbClr val="002060"/>
                </a:solidFill>
              </a:rPr>
              <a:t>possonoC</a:t>
            </a:r>
            <a:r>
              <a:rPr lang="it-IT" sz="2000" dirty="0">
                <a:solidFill>
                  <a:srgbClr val="002060"/>
                </a:solidFill>
              </a:rPr>
              <a:t> presentare </a:t>
            </a:r>
            <a:r>
              <a:rPr lang="it-IT" sz="2000" dirty="0">
                <a:solidFill>
                  <a:srgbClr val="00B0F0"/>
                </a:solidFill>
              </a:rPr>
              <a:t>caratteristiche cliniche sia di asma che di BPCO</a:t>
            </a:r>
            <a:endParaRPr lang="it-IT" sz="20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graphicFrame>
        <p:nvGraphicFramePr>
          <p:cNvPr id="7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848683"/>
              </p:ext>
            </p:extLst>
          </p:nvPr>
        </p:nvGraphicFramePr>
        <p:xfrm>
          <a:off x="407368" y="1182267"/>
          <a:ext cx="7761224" cy="5415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2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2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5969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Caratteristica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Asma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BPCO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ACOS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100" b="1" spc="-1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favore</a:t>
                      </a: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dell’asma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100" b="1" spc="-1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favore </a:t>
                      </a:r>
                      <a:r>
                        <a:rPr sz="1100" b="1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della BPCO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372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i="1" spc="-30" dirty="0">
                          <a:latin typeface="Arial"/>
                          <a:cs typeface="Arial"/>
                        </a:rPr>
                        <a:t>Età </a:t>
                      </a:r>
                      <a:r>
                        <a:rPr sz="1000" i="1" spc="15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1000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esordio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3144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genere</a:t>
                      </a:r>
                      <a:r>
                        <a:rPr sz="10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esordio  nell’infanzia, ma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può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iniziare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qualunque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età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915"/>
                        </a:lnSpc>
                        <a:spcBef>
                          <a:spcPts val="5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genere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età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91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&gt;40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anni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915"/>
                        </a:lnSpc>
                        <a:spcBef>
                          <a:spcPts val="5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genere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età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141605">
                        <a:lnSpc>
                          <a:spcPts val="869"/>
                        </a:lnSpc>
                        <a:spcBef>
                          <a:spcPts val="60"/>
                        </a:spcBef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≥40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anni, ma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può 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aver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avuto</a:t>
                      </a:r>
                      <a:r>
                        <a:rPr sz="10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 nell’infanzia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in  giovane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età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66370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Esordio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prima dei</a:t>
                      </a:r>
                      <a:r>
                        <a:rPr sz="1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20  anni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tc>
                  <a:txBody>
                    <a:bodyPr/>
                    <a:lstStyle/>
                    <a:p>
                      <a:pPr marL="155575" indent="-120014">
                        <a:lnSpc>
                          <a:spcPct val="100000"/>
                        </a:lnSpc>
                        <a:spcBef>
                          <a:spcPts val="120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Esordio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dopo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anni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3579">
                <a:tc>
                  <a:txBody>
                    <a:bodyPr/>
                    <a:lstStyle/>
                    <a:p>
                      <a:pPr marL="35560" marR="27622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i="1" spc="-5" dirty="0">
                          <a:latin typeface="Arial"/>
                          <a:cs typeface="Arial"/>
                        </a:rPr>
                        <a:t>Quadro  </a:t>
                      </a:r>
                      <a:r>
                        <a:rPr sz="1000" i="1" spc="5" dirty="0">
                          <a:latin typeface="Arial"/>
                          <a:cs typeface="Arial"/>
                        </a:rPr>
                        <a:t>dei</a:t>
                      </a:r>
                      <a:r>
                        <a:rPr sz="1000" i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15" dirty="0">
                          <a:latin typeface="Arial"/>
                          <a:cs typeface="Arial"/>
                        </a:rPr>
                        <a:t>sintomi  respiratori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080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possono  variare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nel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tempo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(di giorno in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giorno,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ervalli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più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lunghi),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spesso  limitano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attività.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Spesso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scatenati  dall’esercizio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10"/>
                        </a:lnSpc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fisico,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stati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emotivi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283210">
                        <a:lnSpc>
                          <a:spcPts val="869"/>
                        </a:lnSpc>
                        <a:spcBef>
                          <a:spcPts val="60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compresa la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risata,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polvere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esposizion  allergeni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34925">
                        <a:lnSpc>
                          <a:spcPts val="869"/>
                        </a:lnSpc>
                        <a:spcBef>
                          <a:spcPts val="155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Sintomi cronici  solitamente  continui, in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particolare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durante sforzo  fisico,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 giorni  “migliori”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giorni  “peggiori”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42240">
                        <a:lnSpc>
                          <a:spcPts val="869"/>
                        </a:lnSpc>
                        <a:spcBef>
                          <a:spcPts val="155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Sintomi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respiratori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inclusa la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dispnea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sforzo sono  continui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la  variabilità può  essere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marcata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11125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Variazione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dei</a:t>
                      </a:r>
                      <a:r>
                        <a:rPr sz="10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nel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corso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 minuti,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ore,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giorni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273685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Sintomi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più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intensi  durante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notte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  mattino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presto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85725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Sintomi scatenati dallo  sforzo fisico,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stati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emotivi  compresa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 risata, 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polvere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esposizione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allergeni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167005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Persistenza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 nonostante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il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trattamento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212725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Giorni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migliori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giorni  peggiori ma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quotidiani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dispnea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da  sforzo sempre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presenti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221615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30" dirty="0">
                          <a:latin typeface="Arial"/>
                          <a:cs typeface="Arial"/>
                        </a:rPr>
                        <a:t>Tosse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espettorato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cronici precedono la  comparsa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della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dispnea,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non in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relazione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fattori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scatenanti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926">
                <a:tc>
                  <a:txBody>
                    <a:bodyPr/>
                    <a:lstStyle/>
                    <a:p>
                      <a:pPr marL="35560" marR="27876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i="1" spc="-15" dirty="0">
                          <a:latin typeface="Arial"/>
                          <a:cs typeface="Arial"/>
                        </a:rPr>
                        <a:t>Funzione 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polmona</a:t>
                      </a:r>
                      <a:r>
                        <a:rPr sz="1000" i="1" spc="-2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i="1" dirty="0"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29209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Variabile</a:t>
                      </a:r>
                      <a:r>
                        <a:rPr sz="1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limitazione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al flusso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aereo,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120014">
                        <a:lnSpc>
                          <a:spcPts val="869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ad es.</a:t>
                      </a:r>
                      <a:r>
                        <a:rPr sz="10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reversibilità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al BD e/o AHR,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attuale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storica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45415" indent="-63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FEV</a:t>
                      </a:r>
                      <a:r>
                        <a:rPr sz="900" spc="-15" baseline="-18518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può  migliorare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con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terapia, ma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rimane FEV</a:t>
                      </a:r>
                      <a:r>
                        <a:rPr sz="900" spc="-15" baseline="-18518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/ 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FVC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post-BD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5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&lt;0.7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22352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Limitazione al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flusso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aereo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non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pienamente 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reversibile,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ma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spesso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10"/>
                        </a:lnSpc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variabilità attuale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915"/>
                        </a:lnSpc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storica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2069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Limitazione variabile al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flusso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aereo documentata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(spirometria, picco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flusso)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64769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Limitazione persistente al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flusso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aereo documentata  (FEV</a:t>
                      </a:r>
                      <a:r>
                        <a:rPr sz="900" spc="-22" baseline="-18518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/FVC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post-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broncodilatatore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&lt;0.7)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174">
                <a:tc>
                  <a:txBody>
                    <a:bodyPr/>
                    <a:lstStyle/>
                    <a:p>
                      <a:pPr marL="35560" marR="13779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i="1" spc="-15" dirty="0">
                          <a:latin typeface="Arial"/>
                          <a:cs typeface="Arial"/>
                        </a:rPr>
                        <a:t>Funzione 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polmonare</a:t>
                      </a:r>
                      <a:r>
                        <a:rPr sz="1000" i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15" dirty="0">
                          <a:latin typeface="Arial"/>
                          <a:cs typeface="Arial"/>
                        </a:rPr>
                        <a:t>tra  </a:t>
                      </a:r>
                      <a:r>
                        <a:rPr sz="1000" i="1" dirty="0">
                          <a:latin typeface="Arial"/>
                          <a:cs typeface="Arial"/>
                        </a:rPr>
                        <a:t>episodi</a:t>
                      </a:r>
                      <a:r>
                        <a:rPr sz="1000" i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5" dirty="0">
                          <a:latin typeface="Arial"/>
                          <a:cs typeface="Arial"/>
                        </a:rPr>
                        <a:t>acuti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461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Può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essere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normale tra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episodi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acuti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6002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Limitazione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flusso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aereo  persistente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43815">
                        <a:lnSpc>
                          <a:spcPts val="869"/>
                        </a:lnSpc>
                        <a:spcBef>
                          <a:spcPts val="155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Limitazione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al flusso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aereo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persistente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11760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Funzione polmonare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normale tra episodi</a:t>
                      </a:r>
                      <a:r>
                        <a:rPr sz="1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acuti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158750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Funzione polmonare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anormale tra episodi</a:t>
                      </a:r>
                      <a:r>
                        <a:rPr sz="1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acuti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0065">
                <a:tc>
                  <a:txBody>
                    <a:bodyPr/>
                    <a:lstStyle/>
                    <a:p>
                      <a:pPr marL="35560" marR="22987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i="1" spc="-15" dirty="0">
                          <a:latin typeface="Arial"/>
                          <a:cs typeface="Arial"/>
                        </a:rPr>
                        <a:t>Anamnesi 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personale</a:t>
                      </a:r>
                      <a:r>
                        <a:rPr sz="1000" i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5" dirty="0">
                          <a:latin typeface="Arial"/>
                          <a:cs typeface="Arial"/>
                        </a:rPr>
                        <a:t>o  </a:t>
                      </a:r>
                      <a:r>
                        <a:rPr sz="1000" i="1" spc="-15" dirty="0">
                          <a:latin typeface="Arial"/>
                          <a:cs typeface="Arial"/>
                        </a:rPr>
                        <a:t>familiare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27940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Molti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pazienti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hanno</a:t>
                      </a:r>
                      <a:r>
                        <a:rPr sz="1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allergie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una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storia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71120">
                        <a:lnSpc>
                          <a:spcPts val="869"/>
                        </a:lnSpc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personale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asma  nell’infanzia,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e/o  anamnesi</a:t>
                      </a:r>
                      <a:r>
                        <a:rPr sz="1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familiare  positiva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asma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20129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Storia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esposizione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particelle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gas</a:t>
                      </a:r>
                      <a:r>
                        <a:rPr sz="10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irritanti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29209">
                        <a:lnSpc>
                          <a:spcPts val="869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(principalmente  fumo di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tabacco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combustibili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da  biomassa)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37465">
                        <a:lnSpc>
                          <a:spcPts val="869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Spesso una storia</a:t>
                      </a:r>
                      <a:r>
                        <a:rPr sz="1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asma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diagnosticato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dal medico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(attuale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egresso),  allergie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una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storia  familiare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 asma,  e/o una storia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esposizione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irritanti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30175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Pregressa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diagnosi</a:t>
                      </a:r>
                      <a:r>
                        <a:rPr sz="1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asma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fatta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dal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medico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104139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Storia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familiare 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asma,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altre condizioni  allergiche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(rinite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allergica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e</a:t>
                      </a:r>
                      <a:r>
                        <a:rPr sz="10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ema)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128905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Pregressa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diagnosi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BPCO, bronchite cronica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enfisema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fatta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dal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medico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182245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Pesante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esposizione</a:t>
                      </a:r>
                      <a:r>
                        <a:rPr sz="10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fattori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 rischio: fumo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tabacco, combustibili da  biomassa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10200456" y="6348026"/>
            <a:ext cx="2547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chemeClr val="tx1"/>
                </a:solidFill>
              </a:rPr>
              <a:t>da GINA 2018, </a:t>
            </a:r>
            <a:r>
              <a:rPr lang="it-IT" sz="1600" i="1" dirty="0" err="1">
                <a:solidFill>
                  <a:schemeClr val="tx1"/>
                </a:solidFill>
              </a:rPr>
              <a:t>mod</a:t>
            </a:r>
            <a:r>
              <a:rPr lang="it-IT" sz="16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33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/>
              <a:t>DIAGNOSI DIFFERENZIALE  BPCO E ASMA</a:t>
            </a:r>
            <a:endParaRPr lang="it-IT" dirty="0"/>
          </a:p>
        </p:txBody>
      </p:sp>
      <p:graphicFrame>
        <p:nvGraphicFramePr>
          <p:cNvPr id="8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441135"/>
              </p:ext>
            </p:extLst>
          </p:nvPr>
        </p:nvGraphicFramePr>
        <p:xfrm>
          <a:off x="423008" y="1196752"/>
          <a:ext cx="7761224" cy="4828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2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2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Caratteristica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Asma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BPCO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ACOS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100" b="1" spc="-1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favore</a:t>
                      </a:r>
                      <a:r>
                        <a:rPr sz="1100" b="1" spc="-10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dell’asma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100" b="1" spc="-15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favore </a:t>
                      </a:r>
                      <a:r>
                        <a:rPr sz="1100" b="1" dirty="0">
                          <a:solidFill>
                            <a:srgbClr val="003D79"/>
                          </a:solidFill>
                          <a:latin typeface="Arial"/>
                          <a:cs typeface="Arial"/>
                        </a:rPr>
                        <a:t>della BPCO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452" marB="0">
                    <a:lnL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84360"/>
                  </a:ext>
                </a:extLst>
              </a:tr>
              <a:tr h="1487891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i="1" spc="-10" dirty="0">
                          <a:latin typeface="Arial"/>
                          <a:cs typeface="Arial"/>
                        </a:rPr>
                        <a:t>Andamento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7747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Spesso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migliora  spontaneamente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 il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trattamento,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 può portare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limitazione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fissa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flusso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aereo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20637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genere,  lentamente  progressiva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negli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anni  nonostante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il  trattamento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5049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sono  parzialmente ma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significati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amen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ridotti dal 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trattamento.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1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Il</a:t>
                      </a:r>
                      <a:r>
                        <a:rPr sz="100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progressivo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274955">
                        <a:lnSpc>
                          <a:spcPts val="869"/>
                        </a:lnSpc>
                        <a:spcBef>
                          <a:spcPts val="5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peggio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amen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è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norma,</a:t>
                      </a:r>
                      <a:r>
                        <a:rPr sz="1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180340">
                        <a:lnSpc>
                          <a:spcPts val="869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il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fabbisogno  terapeutico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è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46990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Nessun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peggioramento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nel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tempo.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163830">
                        <a:lnSpc>
                          <a:spcPts val="869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sintomi variano  stagionalmente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da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un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anno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all’altro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62865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Possono migliorare  spontaneamente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avere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una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immediata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risposta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al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 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ICS nel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corso 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poche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settimane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135255">
                        <a:lnSpc>
                          <a:spcPts val="869"/>
                        </a:lnSpc>
                        <a:spcBef>
                          <a:spcPts val="225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Sintomi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che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peggiorano  lentamente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nel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tempo  (decorso progressivo negli  anni)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109855">
                        <a:lnSpc>
                          <a:spcPts val="869"/>
                        </a:lnSpc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Il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trattamento con  broncodilatatori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fornisce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un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beneficio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limitato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 cap="flat" cmpd="sng" algn="ctr">
                      <a:solidFill>
                        <a:srgbClr val="003D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447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i="1" spc="-10" dirty="0">
                          <a:latin typeface="Arial"/>
                          <a:cs typeface="Arial"/>
                        </a:rPr>
                        <a:t>Rx</a:t>
                      </a:r>
                      <a:r>
                        <a:rPr sz="1000" i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torace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genere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normale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334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Marcata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ipe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insu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lazione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altri segni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BPCO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Simile alla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BPCO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5575" indent="-120014">
                        <a:lnSpc>
                          <a:spcPct val="100000"/>
                        </a:lnSpc>
                        <a:spcBef>
                          <a:spcPts val="120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Normale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tc>
                  <a:txBody>
                    <a:bodyPr/>
                    <a:lstStyle/>
                    <a:p>
                      <a:pPr marL="155575" indent="-120014">
                        <a:lnSpc>
                          <a:spcPct val="100000"/>
                        </a:lnSpc>
                        <a:spcBef>
                          <a:spcPts val="120"/>
                        </a:spcBef>
                        <a:buSzPct val="87500"/>
                        <a:buChar char="•"/>
                        <a:tabLst>
                          <a:tab pos="156210" algn="l"/>
                        </a:tabLst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Marcata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iperinsufflazione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  <a:solidFill>
                      <a:srgbClr val="EB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247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00" i="1" spc="-10" dirty="0">
                          <a:latin typeface="Arial"/>
                          <a:cs typeface="Arial"/>
                        </a:rPr>
                        <a:t>Riacutizzazioni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38430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Le</a:t>
                      </a:r>
                      <a:r>
                        <a:rPr sz="1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riacutizzazioni  si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verificano,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74295">
                        <a:lnSpc>
                          <a:spcPts val="869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ma il rischio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riacutizzazione  può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essere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conside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olmen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ridotto dal  trattamento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6413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Le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riacutizzazioni  possono</a:t>
                      </a:r>
                      <a:r>
                        <a:rPr sz="1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essere  ridotte dal 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trattamento.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1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Se</a:t>
                      </a:r>
                      <a:r>
                        <a:rPr sz="1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presenti,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125730" algn="just">
                        <a:lnSpc>
                          <a:spcPts val="869"/>
                        </a:lnSpc>
                        <a:spcBef>
                          <a:spcPts val="5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comorbidità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uiscono  al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danno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74625">
                        <a:lnSpc>
                          <a:spcPts val="869"/>
                        </a:lnSpc>
                        <a:spcBef>
                          <a:spcPts val="15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Le</a:t>
                      </a:r>
                      <a:r>
                        <a:rPr sz="10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riacutizzazioni  possono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essere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più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comuni che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nella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BPCO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1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ma sono</a:t>
                      </a:r>
                      <a:r>
                        <a:rPr sz="1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ridotte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69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dal</a:t>
                      </a:r>
                      <a:r>
                        <a:rPr sz="1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trattamento.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 marR="71120">
                        <a:lnSpc>
                          <a:spcPts val="869"/>
                        </a:lnSpc>
                        <a:spcBef>
                          <a:spcPts val="6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comorbidità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possono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contribuire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danno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84138" marR="27940" indent="0" algn="just" defTabSz="434975">
                        <a:lnSpc>
                          <a:spcPct val="103600"/>
                        </a:lnSpc>
                        <a:spcBef>
                          <a:spcPts val="5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*Diagnosi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sindromica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malattia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delle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vie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aeree:</a:t>
                      </a:r>
                      <a:r>
                        <a:rPr sz="1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come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usare 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Box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5-2b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84138" marR="27940" indent="0" algn="just" defTabSz="434975">
                        <a:lnSpc>
                          <a:spcPct val="1036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Le colonne ombreggiate elencano caratteristiche che, se pre- 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senti,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distinguono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meglio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asma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BPCO.</a:t>
                      </a:r>
                      <a:r>
                        <a:rPr sz="10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ciascun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paziente,  contare il numero di caratteristiche presenti per ogni colonna.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  tre o più caratteristiche sono presenti per l’asma o per la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BPCO,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quella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è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diagnosi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probabile.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il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numero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caratteristiche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pre- 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senti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è simile in ciascuna colonna,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va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considerata la diagnosi di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ACO.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Vedi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Step 2 per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maggiori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dettagli.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281">
                <a:tc>
                  <a:txBody>
                    <a:bodyPr/>
                    <a:lstStyle/>
                    <a:p>
                      <a:pPr marL="35560" marR="10477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i="1" spc="-10" dirty="0">
                          <a:latin typeface="Arial"/>
                          <a:cs typeface="Arial"/>
                        </a:rPr>
                        <a:t>Inf</a:t>
                      </a:r>
                      <a:r>
                        <a:rPr sz="1000" i="1" spc="-2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ammazione  caratteristica  </a:t>
                      </a:r>
                      <a:r>
                        <a:rPr sz="1000" i="1" dirty="0">
                          <a:latin typeface="Arial"/>
                          <a:cs typeface="Arial"/>
                        </a:rPr>
                        <a:t>delle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vie</a:t>
                      </a:r>
                      <a:r>
                        <a:rPr sz="1000" i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15" dirty="0">
                          <a:latin typeface="Arial"/>
                          <a:cs typeface="Arial"/>
                        </a:rPr>
                        <a:t>aeree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339725">
                        <a:lnSpc>
                          <a:spcPts val="869"/>
                        </a:lnSpc>
                        <a:spcBef>
                          <a:spcPts val="160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Eosinofili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e/o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neutrofili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915"/>
                        </a:lnSpc>
                        <a:spcBef>
                          <a:spcPts val="55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Neutrofili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 marR="78105">
                        <a:lnSpc>
                          <a:spcPts val="869"/>
                        </a:lnSpc>
                        <a:spcBef>
                          <a:spcPts val="60"/>
                        </a:spcBef>
                      </a:pPr>
                      <a:r>
                        <a:rPr sz="1000" dirty="0">
                          <a:latin typeface="Century Gothic"/>
                          <a:cs typeface="Century Gothic"/>
                        </a:rPr>
                        <a:t>±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eosinofili 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nell’espettorato,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linfociti nelle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vie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aeree,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possono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avere 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infiammazione  sistemica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400685">
                        <a:lnSpc>
                          <a:spcPts val="869"/>
                        </a:lnSpc>
                        <a:spcBef>
                          <a:spcPts val="155"/>
                        </a:spcBef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Eosinofili 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e/o</a:t>
                      </a:r>
                      <a:r>
                        <a:rPr sz="1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neutrofili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ts val="855"/>
                        </a:lnSpc>
                      </a:pPr>
                      <a:r>
                        <a:rPr sz="1000" spc="-15" dirty="0">
                          <a:latin typeface="Arial"/>
                          <a:cs typeface="Arial"/>
                        </a:rPr>
                        <a:t>nell’espettorato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2000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6350">
                      <a:solidFill>
                        <a:srgbClr val="003D79"/>
                      </a:solidFill>
                      <a:prstDash val="solid"/>
                    </a:lnL>
                    <a:lnR w="6350">
                      <a:solidFill>
                        <a:srgbClr val="003D79"/>
                      </a:solidFill>
                      <a:prstDash val="solid"/>
                    </a:lnR>
                    <a:lnT w="6350">
                      <a:solidFill>
                        <a:srgbClr val="003D79"/>
                      </a:solidFill>
                      <a:prstDash val="solid"/>
                    </a:lnT>
                    <a:lnB w="6350">
                      <a:solidFill>
                        <a:srgbClr val="003D79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Segnaposto contenuto 4"/>
          <p:cNvSpPr>
            <a:spLocks noGrp="1"/>
          </p:cNvSpPr>
          <p:nvPr>
            <p:ph idx="1"/>
          </p:nvPr>
        </p:nvSpPr>
        <p:spPr>
          <a:xfrm>
            <a:off x="8245022" y="1510445"/>
            <a:ext cx="3827642" cy="4150803"/>
          </a:xfrm>
          <a:solidFill>
            <a:schemeClr val="bg1"/>
          </a:solidFill>
        </p:spPr>
        <p:txBody>
          <a:bodyPr/>
          <a:lstStyle/>
          <a:p>
            <a:endParaRPr lang="it-IT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Distinguere l’asma dalla BPCO può risultare difficile, particolarmente in </a:t>
            </a:r>
            <a:r>
              <a:rPr lang="it-IT" sz="2000" dirty="0">
                <a:solidFill>
                  <a:srgbClr val="00B0F0"/>
                </a:solidFill>
              </a:rPr>
              <a:t>adulti più anziani e fumatori</a:t>
            </a:r>
            <a:endParaRPr lang="it-I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Alcuni pazienti </a:t>
            </a:r>
            <a:r>
              <a:rPr lang="it-IT" sz="2000" dirty="0" err="1">
                <a:solidFill>
                  <a:srgbClr val="002060"/>
                </a:solidFill>
              </a:rPr>
              <a:t>possonoC</a:t>
            </a:r>
            <a:r>
              <a:rPr lang="it-IT" sz="2000" dirty="0">
                <a:solidFill>
                  <a:srgbClr val="002060"/>
                </a:solidFill>
              </a:rPr>
              <a:t> presentare </a:t>
            </a:r>
            <a:r>
              <a:rPr lang="it-IT" sz="2000" dirty="0">
                <a:solidFill>
                  <a:srgbClr val="00B0F0"/>
                </a:solidFill>
              </a:rPr>
              <a:t>caratteristiche cliniche sia di asma che di BPCO</a:t>
            </a:r>
            <a:endParaRPr lang="it-IT" sz="20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0200456" y="6348026"/>
            <a:ext cx="2547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chemeClr val="tx1"/>
                </a:solidFill>
              </a:rPr>
              <a:t>da GINA 2018, </a:t>
            </a:r>
            <a:r>
              <a:rPr lang="it-IT" sz="1600" i="1" dirty="0" err="1">
                <a:solidFill>
                  <a:schemeClr val="tx1"/>
                </a:solidFill>
              </a:rPr>
              <a:t>mod</a:t>
            </a:r>
            <a:r>
              <a:rPr lang="it-IT" sz="16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4275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477265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RICONOSCERE LA PRESENZA DI BRONCHIECTASIE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3352" y="2708920"/>
            <a:ext cx="11017224" cy="39794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sz="2300" dirty="0">
              <a:solidFill>
                <a:srgbClr val="002060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La coesistenza di </a:t>
            </a:r>
            <a:r>
              <a:rPr lang="it-IT" sz="2000" dirty="0">
                <a:solidFill>
                  <a:srgbClr val="00B0F0"/>
                </a:solidFill>
              </a:rPr>
              <a:t>asma e </a:t>
            </a:r>
            <a:r>
              <a:rPr lang="it-IT" sz="2000" dirty="0" err="1">
                <a:solidFill>
                  <a:srgbClr val="00B0F0"/>
                </a:solidFill>
              </a:rPr>
              <a:t>bronchiectasie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>
                <a:solidFill>
                  <a:srgbClr val="002060"/>
                </a:solidFill>
              </a:rPr>
              <a:t>determina un fenotipo clinico caratterizzato da:</a:t>
            </a:r>
          </a:p>
          <a:p>
            <a:endParaRPr lang="it-IT" sz="2300" dirty="0">
              <a:solidFill>
                <a:srgbClr val="002060"/>
              </a:solidFill>
            </a:endParaRPr>
          </a:p>
          <a:p>
            <a:pPr marL="800100" lvl="1" indent="-342900"/>
            <a:r>
              <a:rPr lang="it-IT" sz="2400" dirty="0">
                <a:solidFill>
                  <a:srgbClr val="002060"/>
                </a:solidFill>
              </a:rPr>
              <a:t>Maggiori RIACUTIZZAZIONI e MUCUS IMPACTION</a:t>
            </a:r>
          </a:p>
          <a:p>
            <a:pPr marL="800100" lvl="1" indent="-342900"/>
            <a:r>
              <a:rPr lang="it-IT" sz="2400" dirty="0">
                <a:solidFill>
                  <a:srgbClr val="002060"/>
                </a:solidFill>
              </a:rPr>
              <a:t>Aumentata FLOGOSI BRONCHIALE</a:t>
            </a:r>
          </a:p>
          <a:p>
            <a:pPr marL="800100" lvl="1" indent="-342900"/>
            <a:r>
              <a:rPr lang="it-IT" sz="2400" dirty="0">
                <a:solidFill>
                  <a:srgbClr val="002060"/>
                </a:solidFill>
              </a:rPr>
              <a:t>Ridotto STRESS OSSIDATIVO</a:t>
            </a:r>
          </a:p>
          <a:p>
            <a:pPr marL="800100" lvl="1" indent="-342900"/>
            <a:r>
              <a:rPr lang="it-IT" sz="2400" dirty="0">
                <a:solidFill>
                  <a:srgbClr val="002060"/>
                </a:solidFill>
              </a:rPr>
              <a:t>Alterata funzionalità del SISTEMA IMMUNITARIO</a:t>
            </a:r>
          </a:p>
          <a:p>
            <a:pPr marL="800100" lvl="1" indent="-342900"/>
            <a:endParaRPr lang="it-IT" sz="29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it-IT" sz="2000" dirty="0">
                <a:solidFill>
                  <a:srgbClr val="002060"/>
                </a:solidFill>
              </a:rPr>
              <a:t>Con conseguente scarso controllo della patologia asmatica </a:t>
            </a:r>
          </a:p>
          <a:p>
            <a:pPr marL="57150" indent="0">
              <a:lnSpc>
                <a:spcPct val="120000"/>
              </a:lnSpc>
              <a:spcBef>
                <a:spcPts val="600"/>
              </a:spcBef>
              <a:buNone/>
            </a:pPr>
            <a:endParaRPr lang="it-IT" sz="2900" dirty="0">
              <a:solidFill>
                <a:srgbClr val="00206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40E7FA4-5CBC-408F-9B60-078E6EF3D87F}"/>
              </a:ext>
            </a:extLst>
          </p:cNvPr>
          <p:cNvSpPr txBox="1">
            <a:spLocks/>
          </p:cNvSpPr>
          <p:nvPr/>
        </p:nvSpPr>
        <p:spPr>
          <a:xfrm>
            <a:off x="580844" y="1748265"/>
            <a:ext cx="8992516" cy="744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1113" indent="-11113" algn="ctr" fontAlgn="auto">
              <a:spcAft>
                <a:spcPts val="0"/>
              </a:spcAft>
            </a:pPr>
            <a:r>
              <a:rPr lang="it-IT" sz="2000" i="1" dirty="0"/>
              <a:t>BRONCHIECTASIE COME COMORBIDITÀ DELL’ASMA E DELL’ASMA GRAVE</a:t>
            </a:r>
          </a:p>
        </p:txBody>
      </p:sp>
    </p:spTree>
    <p:extLst>
      <p:ext uri="{BB962C8B-B14F-4D97-AF65-F5344CB8AC3E}">
        <p14:creationId xmlns:p14="http://schemas.microsoft.com/office/powerpoint/2010/main" val="3448905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477265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RICONOSCERE LA PRESENZA DI BRONCHIECTASIE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3352" y="1411042"/>
            <a:ext cx="11017224" cy="5446958"/>
          </a:xfrm>
        </p:spPr>
        <p:txBody>
          <a:bodyPr>
            <a:normAutofit/>
          </a:bodyPr>
          <a:lstStyle/>
          <a:p>
            <a:pPr marL="5715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2900" dirty="0">
                <a:solidFill>
                  <a:srgbClr val="002060"/>
                </a:solidFill>
              </a:rPr>
              <a:t>Nei pazienti affetti da asma grave è </a:t>
            </a:r>
            <a:r>
              <a:rPr lang="it-IT" sz="2900" dirty="0" err="1">
                <a:solidFill>
                  <a:srgbClr val="002060"/>
                </a:solidFill>
              </a:rPr>
              <a:t>mandatorio</a:t>
            </a:r>
            <a:r>
              <a:rPr lang="it-IT" sz="2900" dirty="0">
                <a:solidFill>
                  <a:srgbClr val="002060"/>
                </a:solidFill>
              </a:rPr>
              <a:t> eseguire </a:t>
            </a:r>
          </a:p>
          <a:p>
            <a:pPr marL="5715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2900" dirty="0">
                <a:solidFill>
                  <a:srgbClr val="00B0F0"/>
                </a:solidFill>
              </a:rPr>
              <a:t>DIAGNOSI DI ESCLUSIONE/CONFERMA </a:t>
            </a:r>
          </a:p>
          <a:p>
            <a:pPr marL="5715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2900" dirty="0">
                <a:solidFill>
                  <a:srgbClr val="00B0F0"/>
                </a:solidFill>
              </a:rPr>
              <a:t>DELLA PRESENZA DI BRONCHIECTASIE</a:t>
            </a:r>
            <a:r>
              <a:rPr lang="it-IT" sz="2900" dirty="0">
                <a:solidFill>
                  <a:srgbClr val="002060"/>
                </a:solidFill>
              </a:rPr>
              <a:t> </a:t>
            </a:r>
          </a:p>
          <a:p>
            <a:pPr marL="57150" indent="0" algn="just">
              <a:lnSpc>
                <a:spcPct val="120000"/>
              </a:lnSpc>
              <a:spcBef>
                <a:spcPts val="600"/>
              </a:spcBef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pPr marL="5715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2400" dirty="0">
                <a:solidFill>
                  <a:srgbClr val="002060"/>
                </a:solidFill>
              </a:rPr>
              <a:t>al fine di ottenere </a:t>
            </a:r>
          </a:p>
          <a:p>
            <a:pPr marL="5715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pPr marL="719138" algn="just">
              <a:lnSpc>
                <a:spcPct val="120000"/>
              </a:lnSpc>
              <a:spcBef>
                <a:spcPts val="600"/>
              </a:spcBef>
            </a:pPr>
            <a:r>
              <a:rPr lang="it-IT" sz="2400" dirty="0">
                <a:solidFill>
                  <a:srgbClr val="002060"/>
                </a:solidFill>
              </a:rPr>
              <a:t>il </a:t>
            </a:r>
            <a:r>
              <a:rPr lang="it-IT" sz="2400" b="1" dirty="0">
                <a:solidFill>
                  <a:srgbClr val="00B0F0"/>
                </a:solidFill>
              </a:rPr>
              <a:t>controllo</a:t>
            </a:r>
            <a:r>
              <a:rPr lang="it-IT" sz="2400" dirty="0">
                <a:solidFill>
                  <a:srgbClr val="002060"/>
                </a:solidFill>
              </a:rPr>
              <a:t> del rischio futuro </a:t>
            </a:r>
            <a:r>
              <a:rPr lang="it-IT" sz="2400" b="1" dirty="0">
                <a:solidFill>
                  <a:srgbClr val="00B0F0"/>
                </a:solidFill>
              </a:rPr>
              <a:t>del declino della funzionalità </a:t>
            </a:r>
            <a:r>
              <a:rPr lang="it-IT" sz="2400" dirty="0">
                <a:solidFill>
                  <a:srgbClr val="002060"/>
                </a:solidFill>
              </a:rPr>
              <a:t>respiratoria </a:t>
            </a:r>
          </a:p>
          <a:p>
            <a:pPr marL="719138" algn="just">
              <a:lnSpc>
                <a:spcPct val="120000"/>
              </a:lnSpc>
              <a:spcBef>
                <a:spcPts val="600"/>
              </a:spcBef>
            </a:pPr>
            <a:r>
              <a:rPr lang="it-IT" sz="2400" dirty="0">
                <a:solidFill>
                  <a:srgbClr val="002060"/>
                </a:solidFill>
              </a:rPr>
              <a:t>il </a:t>
            </a:r>
            <a:r>
              <a:rPr lang="it-IT" sz="2400" b="1" dirty="0">
                <a:solidFill>
                  <a:srgbClr val="00B0F0"/>
                </a:solidFill>
              </a:rPr>
              <a:t>controllo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della malattia asmatica</a:t>
            </a:r>
          </a:p>
          <a:p>
            <a:pPr marL="719138" algn="just">
              <a:lnSpc>
                <a:spcPct val="120000"/>
              </a:lnSpc>
              <a:spcBef>
                <a:spcPts val="600"/>
              </a:spcBef>
            </a:pPr>
            <a:r>
              <a:rPr lang="it-IT" sz="2400" dirty="0">
                <a:solidFill>
                  <a:srgbClr val="002060"/>
                </a:solidFill>
              </a:rPr>
              <a:t>avere il </a:t>
            </a:r>
            <a:r>
              <a:rPr lang="it-IT" sz="2400" b="1" dirty="0">
                <a:solidFill>
                  <a:srgbClr val="00B0F0"/>
                </a:solidFill>
              </a:rPr>
              <a:t>giusto approccio terapeutico</a:t>
            </a: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3147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ASMA GRAVE vs ASMA DIFFICILE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58349" y="1268760"/>
            <a:ext cx="8938642" cy="4680520"/>
          </a:xfrm>
        </p:spPr>
        <p:txBody>
          <a:bodyPr/>
          <a:lstStyle/>
          <a:p>
            <a:pPr>
              <a:buNone/>
            </a:pPr>
            <a:r>
              <a:rPr lang="it-IT" sz="2000" dirty="0">
                <a:solidFill>
                  <a:srgbClr val="002060"/>
                </a:solidFill>
              </a:rPr>
              <a:t>L’asma grave va distinta dall’</a:t>
            </a:r>
            <a:r>
              <a:rPr lang="it-IT" sz="2000" b="1" dirty="0">
                <a:solidFill>
                  <a:srgbClr val="00B0F0"/>
                </a:solidFill>
              </a:rPr>
              <a:t>«asma difficile» </a:t>
            </a:r>
            <a:br>
              <a:rPr lang="it-IT" sz="2000" b="1" dirty="0">
                <a:solidFill>
                  <a:srgbClr val="002060"/>
                </a:solidFill>
              </a:rPr>
            </a:br>
            <a:endParaRPr lang="it-IT" sz="2000" b="1" dirty="0">
              <a:solidFill>
                <a:srgbClr val="002060"/>
              </a:solidFill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quando l’asma non è controllata per fattori potenzialmente modificabili, quali l’aderenza al trattamento, le </a:t>
            </a:r>
            <a:r>
              <a:rPr lang="it-IT" sz="2000" dirty="0" err="1">
                <a:solidFill>
                  <a:srgbClr val="002060"/>
                </a:solidFill>
              </a:rPr>
              <a:t>comorbilità</a:t>
            </a:r>
            <a:r>
              <a:rPr lang="it-IT" sz="2000" dirty="0">
                <a:solidFill>
                  <a:srgbClr val="002060"/>
                </a:solidFill>
              </a:rPr>
              <a:t> non adeguatamente trattate, la persistenza di fattori inducenti o scatenanti (allergeni, fumo, </a:t>
            </a:r>
            <a:r>
              <a:rPr lang="it-IT" sz="2000" dirty="0" err="1">
                <a:solidFill>
                  <a:srgbClr val="002060"/>
                </a:solidFill>
              </a:rPr>
              <a:t>etc</a:t>
            </a:r>
            <a:r>
              <a:rPr lang="it-IT" sz="2000" dirty="0">
                <a:solidFill>
                  <a:srgbClr val="002060"/>
                </a:solidFill>
              </a:rPr>
              <a:t>)</a:t>
            </a:r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tutti questi fattori devono essere accuratamente valutati e trattati al meglio prima di definire l’asma come realmente grave</a:t>
            </a:r>
          </a:p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50" y="4273789"/>
            <a:ext cx="6966296" cy="246757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7896200" y="6427436"/>
            <a:ext cx="3077384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it-IT" altLang="it-IT" sz="1600" i="1" dirty="0" err="1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Bousquet</a:t>
            </a:r>
            <a:r>
              <a:rPr lang="it-IT" altLang="it-IT" sz="1600" i="1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 et al, JACI 2010</a:t>
            </a:r>
          </a:p>
        </p:txBody>
      </p:sp>
    </p:spTree>
    <p:extLst>
      <p:ext uri="{BB962C8B-B14F-4D97-AF65-F5344CB8AC3E}">
        <p14:creationId xmlns:p14="http://schemas.microsoft.com/office/powerpoint/2010/main" val="3601280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53" y="293327"/>
            <a:ext cx="1009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9125437" cy="1646302"/>
          </a:xfrm>
        </p:spPr>
        <p:txBody>
          <a:bodyPr/>
          <a:lstStyle/>
          <a:p>
            <a:pPr algn="l"/>
            <a:r>
              <a:rPr lang="it-IT" dirty="0"/>
              <a:t>COMORBIDITÀ E ASMA GRAVE</a:t>
            </a:r>
          </a:p>
        </p:txBody>
      </p:sp>
    </p:spTree>
    <p:extLst>
      <p:ext uri="{BB962C8B-B14F-4D97-AF65-F5344CB8AC3E}">
        <p14:creationId xmlns:p14="http://schemas.microsoft.com/office/powerpoint/2010/main" val="2922303061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INTRODUZIONE</a:t>
            </a:r>
            <a:br>
              <a:rPr lang="it-IT" dirty="0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6866C1-95B7-47C5-B7A8-41DA4840B11C}"/>
              </a:ext>
            </a:extLst>
          </p:cNvPr>
          <p:cNvSpPr txBox="1"/>
          <p:nvPr/>
        </p:nvSpPr>
        <p:spPr>
          <a:xfrm>
            <a:off x="263352" y="1196752"/>
            <a:ext cx="1072919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Network SANI rappresenta un osservatorio dettagliato per il monitoraggio della patologia, con lo scopo di identificare i pazienti eleggibili per i trattamenti biologici. 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Passaggi obbligati per il riconoscimento dell’asma grave sono l’ottimizzazione della terapia con CS e con i farmaci in uso con scarso controllo dei sintomi. Di fondamentale importanza anche il monitoraggio dell’aderenza alla terapia.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SLIDE KIT pone l’accento sulla definizione di ASMA GRAVE e i passaggi che portano ad una corretta diagnosi. Nel percorso di diagnosi è importante escludere i fattori che influenzano il trattamento, in quanto la definizione di asma grave si basa sul controllo dei sintomi in corso di terapia, e le condizioni che possono mimare l’asma.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necessario, inoltre, considerare la diagnosi differenziale in presenza di un quadro spirometrico di tipo ostruttivo e differenziare l’asma GRAVE dall’asma DIFFICILE. 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fondamentale importanza le comorbidità: BRONCHIECTASIE, SINUSITE, OBESITÀ (che predispone a reflusso gastro-esofageo e apnea ostruttiva), PSICOPATOLOGIA ASSOCIATA (ansia, somatizzazione, disordine di personalità), VOCAL CORD DYSFUNCTION, EGPA e ABPA.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comorbidità sono condizioni che si influenzano reciprocamente interferendo con la diagnosi e possono portare ad un’erronea interpretazione dei sintomi condivisi con la patologia di base; inoltre, aumentano la probabilità di scarso controllo dell’asma e pertanto dovrebbero essere sempre ricercate e indagate in quei pazienti che non rispondono o rispondono scarsamente alla terapia.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Bisogna tenere in considerazione che non tutti i pazienti percepiscono i sintomi nello stesso modo, creando così un gruppo di “scarsi percettori” e un gruppo di “iper percettori”, i primi sottoposti al rischio di sotto-utilizzare o ritardare la terapia, i secondi a quello di eccedere nell’uso di broncodilatatori b-agonisti.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Infine,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fenotipizzare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l’asma, permette di attuare una target therapy personalizzata. Sono stati identificati tre determinanti principali dei fenotipi asmatici: l’ALLERGIA, l’ETÀ DI INSORGENZA e il tipo prevalente di INFIAMMAZIONE DELLE VIE AEREE. Sulla base dell'analisi dei conteggi delle cellule infiammatorie nell'espettorato indotto, i pazienti asmatici possono essere classificati in 4 fenotipi unici: EOSINOFILO, NEUTROFILO, GRANULOCITICO MISTO, PAUCIGRANULOCITICO.</a:t>
            </a:r>
          </a:p>
        </p:txBody>
      </p:sp>
    </p:spTree>
    <p:extLst>
      <p:ext uri="{BB962C8B-B14F-4D97-AF65-F5344CB8AC3E}">
        <p14:creationId xmlns:p14="http://schemas.microsoft.com/office/powerpoint/2010/main" val="1520051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7965097" cy="1152128"/>
          </a:xfrm>
        </p:spPr>
        <p:txBody>
          <a:bodyPr>
            <a:normAutofit fontScale="90000"/>
          </a:bodyPr>
          <a:lstStyle/>
          <a:p>
            <a:pPr marL="712788" indent="-712788"/>
            <a:r>
              <a:rPr lang="it-IT" dirty="0"/>
              <a:t>COMORBIDITÀ ASSOCIATE ALL’ASMA GRAVE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13" y="1556792"/>
            <a:ext cx="10388484" cy="420660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75787" y="6293154"/>
            <a:ext cx="424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i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Porsbjerg</a:t>
            </a:r>
            <a:r>
              <a:rPr lang="it-IT" sz="1600" i="1" dirty="0">
                <a:solidFill>
                  <a:prstClr val="black"/>
                </a:solidFill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Menzies-Gown</a:t>
            </a:r>
            <a:r>
              <a:rPr lang="it-IT" sz="1600" i="1" dirty="0">
                <a:solidFill>
                  <a:prstClr val="black"/>
                </a:solidFill>
                <a:cs typeface="Times New Roman" panose="02020603050405020304" pitchFamily="18" charset="0"/>
              </a:rPr>
              <a:t> , </a:t>
            </a:r>
            <a:r>
              <a:rPr lang="it-IT" sz="1600" i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Respirology</a:t>
            </a:r>
            <a:r>
              <a:rPr lang="it-IT" sz="1600" i="1" dirty="0">
                <a:solidFill>
                  <a:prstClr val="black"/>
                </a:solidFill>
                <a:cs typeface="Times New Roman" panose="02020603050405020304" pitchFamily="18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50926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477265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PERCHÉ È IMPORTANTE CONSIDERARE LE COMORBIDITÀ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1424" y="2132856"/>
            <a:ext cx="8640960" cy="4438846"/>
          </a:xfrm>
        </p:spPr>
        <p:txBody>
          <a:bodyPr>
            <a:normAutofit/>
          </a:bodyPr>
          <a:lstStyle/>
          <a:p>
            <a:r>
              <a:rPr lang="it-IT" sz="2300" dirty="0">
                <a:solidFill>
                  <a:srgbClr val="002060"/>
                </a:solidFill>
              </a:rPr>
              <a:t>Condizioni che si influenzano reciprocamente, </a:t>
            </a:r>
            <a:br>
              <a:rPr lang="it-IT" sz="2300" dirty="0">
                <a:solidFill>
                  <a:srgbClr val="002060"/>
                </a:solidFill>
              </a:rPr>
            </a:br>
            <a:r>
              <a:rPr lang="it-IT" sz="2300" b="1" dirty="0">
                <a:solidFill>
                  <a:srgbClr val="00B0F0"/>
                </a:solidFill>
              </a:rPr>
              <a:t>interferendo</a:t>
            </a:r>
            <a:r>
              <a:rPr lang="it-IT" sz="2300" dirty="0">
                <a:solidFill>
                  <a:srgbClr val="002060"/>
                </a:solidFill>
              </a:rPr>
              <a:t> </a:t>
            </a:r>
            <a:r>
              <a:rPr lang="it-IT" sz="2300" b="1" dirty="0">
                <a:solidFill>
                  <a:srgbClr val="00B0F0"/>
                </a:solidFill>
              </a:rPr>
              <a:t>con la diagnosi </a:t>
            </a:r>
            <a:r>
              <a:rPr lang="it-IT" sz="2300" dirty="0">
                <a:solidFill>
                  <a:srgbClr val="002060"/>
                </a:solidFill>
              </a:rPr>
              <a:t>e con la terapia</a:t>
            </a:r>
          </a:p>
          <a:p>
            <a:endParaRPr lang="it-IT" sz="2300" dirty="0">
              <a:solidFill>
                <a:srgbClr val="002060"/>
              </a:solidFill>
            </a:endParaRPr>
          </a:p>
          <a:p>
            <a:r>
              <a:rPr lang="it-IT" sz="2300" b="1" dirty="0">
                <a:solidFill>
                  <a:srgbClr val="00B0F0"/>
                </a:solidFill>
              </a:rPr>
              <a:t>Erronea interpretazione dei sintomi condivisi </a:t>
            </a:r>
            <a:br>
              <a:rPr lang="it-IT" sz="2300" b="1" dirty="0">
                <a:solidFill>
                  <a:srgbClr val="00B0F0"/>
                </a:solidFill>
              </a:rPr>
            </a:br>
            <a:r>
              <a:rPr lang="it-IT" sz="2300" dirty="0">
                <a:solidFill>
                  <a:srgbClr val="002060"/>
                </a:solidFill>
              </a:rPr>
              <a:t>da entrambe le malattie </a:t>
            </a:r>
          </a:p>
          <a:p>
            <a:endParaRPr lang="it-IT" sz="2000" dirty="0">
              <a:solidFill>
                <a:srgbClr val="002060"/>
              </a:solidFill>
            </a:endParaRPr>
          </a:p>
          <a:p>
            <a:r>
              <a:rPr lang="it-IT" sz="2300" dirty="0">
                <a:solidFill>
                  <a:srgbClr val="002060"/>
                </a:solidFill>
              </a:rPr>
              <a:t>Le </a:t>
            </a:r>
            <a:r>
              <a:rPr lang="it-IT" sz="2300" dirty="0" err="1">
                <a:solidFill>
                  <a:srgbClr val="002060"/>
                </a:solidFill>
              </a:rPr>
              <a:t>comorbilità</a:t>
            </a:r>
            <a:r>
              <a:rPr lang="it-IT" sz="2300" dirty="0">
                <a:solidFill>
                  <a:srgbClr val="002060"/>
                </a:solidFill>
              </a:rPr>
              <a:t> </a:t>
            </a:r>
            <a:r>
              <a:rPr lang="it-IT" sz="2300" b="1" dirty="0">
                <a:solidFill>
                  <a:srgbClr val="00B0F0"/>
                </a:solidFill>
              </a:rPr>
              <a:t>aumentano le probabilità di scarso controllo dell’asma</a:t>
            </a:r>
            <a:r>
              <a:rPr lang="it-IT" sz="2300" dirty="0">
                <a:solidFill>
                  <a:srgbClr val="002060"/>
                </a:solidFill>
              </a:rPr>
              <a:t> e andrebbero cercate soprattutto nei pazienti che non rispondono o rispondono scarsamente alla terapia</a:t>
            </a:r>
          </a:p>
          <a:p>
            <a:endParaRPr lang="it-IT" sz="2000" dirty="0">
              <a:solidFill>
                <a:schemeClr val="tx1"/>
              </a:solidFill>
            </a:endParaRPr>
          </a:p>
          <a:p>
            <a:pPr marL="57150" indent="0"/>
            <a:endParaRPr lang="it-IT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5819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477265" cy="1152128"/>
          </a:xfrm>
        </p:spPr>
        <p:txBody>
          <a:bodyPr>
            <a:normAutofit/>
          </a:bodyPr>
          <a:lstStyle/>
          <a:p>
            <a:r>
              <a:rPr lang="it-IT" dirty="0"/>
              <a:t>IMPATTO DELLA SINUSITE SULL’ASMA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9376" y="1556792"/>
            <a:ext cx="8640960" cy="4438846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La RSC è causa di sintomi respiratori (specie la </a:t>
            </a:r>
            <a:r>
              <a:rPr lang="it-IT" sz="2400" b="1" dirty="0">
                <a:solidFill>
                  <a:srgbClr val="00B0F0"/>
                </a:solidFill>
              </a:rPr>
              <a:t>tosse</a:t>
            </a:r>
            <a:r>
              <a:rPr lang="it-IT" sz="2400" dirty="0">
                <a:solidFill>
                  <a:srgbClr val="002060"/>
                </a:solidFill>
              </a:rPr>
              <a:t>), anche quando non associata all’asma</a:t>
            </a:r>
          </a:p>
          <a:p>
            <a:endParaRPr lang="it-IT" sz="240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La RSC con </a:t>
            </a:r>
            <a:r>
              <a:rPr lang="it-IT" sz="2400" b="1" dirty="0">
                <a:solidFill>
                  <a:srgbClr val="002060"/>
                </a:solidFill>
              </a:rPr>
              <a:t>polipi</a:t>
            </a:r>
            <a:r>
              <a:rPr lang="it-IT" sz="2400" dirty="0">
                <a:solidFill>
                  <a:srgbClr val="002060"/>
                </a:solidFill>
              </a:rPr>
              <a:t> può essere causa di </a:t>
            </a:r>
            <a:r>
              <a:rPr lang="it-IT" sz="2400" b="1" dirty="0">
                <a:solidFill>
                  <a:srgbClr val="00B0F0"/>
                </a:solidFill>
              </a:rPr>
              <a:t>flogosi eosinofila </a:t>
            </a:r>
            <a:r>
              <a:rPr lang="it-IT" sz="2400" dirty="0">
                <a:solidFill>
                  <a:srgbClr val="002060"/>
                </a:solidFill>
              </a:rPr>
              <a:t>delle vie aeree e di </a:t>
            </a:r>
            <a:r>
              <a:rPr lang="it-IT" sz="2400" b="1" dirty="0">
                <a:solidFill>
                  <a:srgbClr val="00B0F0"/>
                </a:solidFill>
              </a:rPr>
              <a:t>sintomi </a:t>
            </a:r>
            <a:r>
              <a:rPr lang="it-IT" sz="2400" b="1" dirty="0" err="1">
                <a:solidFill>
                  <a:srgbClr val="00B0F0"/>
                </a:solidFill>
              </a:rPr>
              <a:t>simil</a:t>
            </a:r>
            <a:r>
              <a:rPr lang="it-IT" sz="2400" b="1" dirty="0">
                <a:solidFill>
                  <a:srgbClr val="00B0F0"/>
                </a:solidFill>
              </a:rPr>
              <a:t> asmatici</a:t>
            </a:r>
            <a:r>
              <a:rPr lang="it-IT" sz="2400" dirty="0">
                <a:solidFill>
                  <a:srgbClr val="002060"/>
                </a:solidFill>
              </a:rPr>
              <a:t>, in assenza di alterazioni funzionali dell’asma</a:t>
            </a:r>
          </a:p>
          <a:p>
            <a:endParaRPr lang="it-IT" sz="240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La RSC è una comorbidità che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b="1" dirty="0">
                <a:solidFill>
                  <a:srgbClr val="00B0F0"/>
                </a:solidFill>
              </a:rPr>
              <a:t>contribuisce a peggiorare il controllo dell’asma</a:t>
            </a:r>
          </a:p>
          <a:p>
            <a:endParaRPr lang="it-IT" sz="2000" dirty="0">
              <a:solidFill>
                <a:schemeClr val="tx1"/>
              </a:solidFill>
            </a:endParaRPr>
          </a:p>
          <a:p>
            <a:pPr marL="57150" indent="0"/>
            <a:endParaRPr lang="it-IT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440333" y="5961474"/>
            <a:ext cx="231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it-IT" altLang="it-IT" sz="1600" b="1" i="1" dirty="0">
                <a:solidFill>
                  <a:srgbClr val="000000"/>
                </a:solidFill>
              </a:rPr>
              <a:t>Rolla G et al </a:t>
            </a:r>
            <a:r>
              <a:rPr lang="it-IT" altLang="it-IT" sz="1600" b="1" i="1" dirty="0" err="1">
                <a:solidFill>
                  <a:srgbClr val="000000"/>
                </a:solidFill>
              </a:rPr>
              <a:t>Chest</a:t>
            </a:r>
            <a:r>
              <a:rPr lang="it-IT" altLang="it-IT" sz="1600" b="1" i="1" dirty="0">
                <a:solidFill>
                  <a:srgbClr val="000000"/>
                </a:solidFill>
              </a:rPr>
              <a:t> 2007</a:t>
            </a:r>
          </a:p>
          <a:p>
            <a:pPr defTabSz="914400"/>
            <a:r>
              <a:rPr lang="it-IT" altLang="it-IT" sz="1600" b="1" i="1" dirty="0">
                <a:solidFill>
                  <a:srgbClr val="000000"/>
                </a:solidFill>
              </a:rPr>
              <a:t>Guida G et al </a:t>
            </a:r>
            <a:r>
              <a:rPr lang="it-IT" altLang="it-IT" sz="1600" b="1" i="1" dirty="0" err="1">
                <a:solidFill>
                  <a:srgbClr val="000000"/>
                </a:solidFill>
              </a:rPr>
              <a:t>Chest</a:t>
            </a:r>
            <a:r>
              <a:rPr lang="it-IT" altLang="it-IT" sz="1600" b="1" i="1" dirty="0">
                <a:solidFill>
                  <a:srgbClr val="000000"/>
                </a:solidFill>
              </a:rPr>
              <a:t> 2010</a:t>
            </a:r>
          </a:p>
        </p:txBody>
      </p:sp>
      <p:pic>
        <p:nvPicPr>
          <p:cNvPr id="6" name="Segnaposto contenuto 5"/>
          <p:cNvPicPr>
            <a:picLocks noChangeAspect="1"/>
          </p:cNvPicPr>
          <p:nvPr/>
        </p:nvPicPr>
        <p:blipFill rotWithShape="1">
          <a:blip r:embed="rId2"/>
          <a:srcRect l="4324" t="17986" r="50707" b="65095"/>
          <a:stretch/>
        </p:blipFill>
        <p:spPr>
          <a:xfrm>
            <a:off x="8184232" y="5877272"/>
            <a:ext cx="374441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48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477265" cy="1152128"/>
          </a:xfrm>
        </p:spPr>
        <p:txBody>
          <a:bodyPr>
            <a:normAutofit/>
          </a:bodyPr>
          <a:lstStyle/>
          <a:p>
            <a:r>
              <a:rPr lang="it-IT" dirty="0"/>
              <a:t>OBESITÀ E FISIOLOGIA POLMONARE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002060"/>
                </a:solidFill>
              </a:rPr>
              <a:t>L’OBESITÀ può comportare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dispnea</a:t>
            </a:r>
            <a:r>
              <a:rPr lang="it-IT" sz="2000" dirty="0">
                <a:solidFill>
                  <a:srgbClr val="002060"/>
                </a:solidFill>
              </a:rPr>
              <a:t> ma senza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causare necessariamente le modificazioni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comunemente osservate nell’asma</a:t>
            </a:r>
          </a:p>
          <a:p>
            <a:endParaRPr lang="it-IT" sz="2000" dirty="0">
              <a:solidFill>
                <a:srgbClr val="002060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L’OBESITÀ causa:</a:t>
            </a:r>
          </a:p>
          <a:p>
            <a:pPr lvl="1"/>
            <a:r>
              <a:rPr lang="it-IT" sz="1800" dirty="0">
                <a:solidFill>
                  <a:srgbClr val="002060"/>
                </a:solidFill>
              </a:rPr>
              <a:t>Riduzione nella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compliance</a:t>
            </a:r>
            <a:r>
              <a:rPr lang="it-IT" sz="1800" dirty="0">
                <a:solidFill>
                  <a:srgbClr val="002060"/>
                </a:solidFill>
              </a:rPr>
              <a:t> del sistema polmonare</a:t>
            </a:r>
          </a:p>
          <a:p>
            <a:pPr lvl="1"/>
            <a:r>
              <a:rPr lang="it-IT" sz="1800" dirty="0">
                <a:solidFill>
                  <a:srgbClr val="002060"/>
                </a:solidFill>
              </a:rPr>
              <a:t>Riduzione dei 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Volumi polmonari</a:t>
            </a:r>
          </a:p>
          <a:p>
            <a:pPr lvl="1"/>
            <a:r>
              <a:rPr lang="it-IT" sz="1800" dirty="0">
                <a:solidFill>
                  <a:srgbClr val="002060"/>
                </a:solidFill>
              </a:rPr>
              <a:t>Riduzione del 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diametro</a:t>
            </a:r>
            <a:r>
              <a:rPr lang="it-IT" sz="1800" dirty="0">
                <a:solidFill>
                  <a:srgbClr val="002060"/>
                </a:solidFill>
              </a:rPr>
              <a:t> delle vie aeree periferiche</a:t>
            </a:r>
          </a:p>
          <a:p>
            <a:pPr lvl="1"/>
            <a:r>
              <a:rPr lang="it-IT" sz="1800" dirty="0">
                <a:solidFill>
                  <a:srgbClr val="002060"/>
                </a:solidFill>
              </a:rPr>
              <a:t>Aumento nella 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AHR</a:t>
            </a:r>
          </a:p>
          <a:p>
            <a:pPr lvl="1"/>
            <a:r>
              <a:rPr lang="it-IT" sz="1800" dirty="0">
                <a:solidFill>
                  <a:srgbClr val="002060"/>
                </a:solidFill>
              </a:rPr>
              <a:t>Alterazione nel 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volume ematico polmonare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e nel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mismatch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ventilatorio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perfusorio</a:t>
            </a:r>
            <a:endParaRPr lang="it-IT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it-IT" sz="1800" dirty="0"/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"/>
          <a:stretch/>
        </p:blipFill>
        <p:spPr>
          <a:xfrm>
            <a:off x="6681714" y="1844824"/>
            <a:ext cx="5184576" cy="439248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27448" y="5915017"/>
            <a:ext cx="4968552" cy="646331"/>
          </a:xfrm>
          <a:prstGeom prst="rect">
            <a:avLst/>
          </a:prstGeom>
          <a:solidFill>
            <a:srgbClr val="4CA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  <a:latin typeface="Trebuchet MS" panose="020B0603020202020204" pitchFamily="34" charset="0"/>
              </a:rPr>
              <a:t>Cambiamenti funzionali polmonari causati da una respirazione a bassi volumi polmonari</a:t>
            </a:r>
          </a:p>
        </p:txBody>
      </p:sp>
      <p:sp>
        <p:nvSpPr>
          <p:cNvPr id="3" name="Rettangolo 2"/>
          <p:cNvSpPr/>
          <p:nvPr/>
        </p:nvSpPr>
        <p:spPr>
          <a:xfrm>
            <a:off x="6681714" y="1412776"/>
            <a:ext cx="5184576" cy="427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Magro              Obeso</a:t>
            </a:r>
          </a:p>
        </p:txBody>
      </p:sp>
    </p:spTree>
    <p:extLst>
      <p:ext uri="{BB962C8B-B14F-4D97-AF65-F5344CB8AC3E}">
        <p14:creationId xmlns:p14="http://schemas.microsoft.com/office/powerpoint/2010/main" val="1048828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/>
          <p:cNvSpPr txBox="1">
            <a:spLocks/>
          </p:cNvSpPr>
          <p:nvPr/>
        </p:nvSpPr>
        <p:spPr>
          <a:xfrm>
            <a:off x="5663953" y="3284984"/>
            <a:ext cx="3888432" cy="38124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br>
              <a:rPr lang="en-US" sz="2300" dirty="0">
                <a:solidFill>
                  <a:srgbClr val="002060"/>
                </a:solidFill>
              </a:rPr>
            </a:br>
            <a:r>
              <a:rPr lang="it-IT" altLang="it-IT" sz="2800" b="1" dirty="0">
                <a:solidFill>
                  <a:srgbClr val="002060"/>
                </a:solidFill>
              </a:rPr>
              <a:t>il 36.3% </a:t>
            </a:r>
            <a:br>
              <a:rPr lang="it-IT" altLang="it-IT" sz="2800" b="1" dirty="0">
                <a:solidFill>
                  <a:srgbClr val="002060"/>
                </a:solidFill>
              </a:rPr>
            </a:br>
            <a:r>
              <a:rPr lang="it-IT" altLang="it-IT" sz="2800" b="1" dirty="0">
                <a:solidFill>
                  <a:srgbClr val="00B0F0"/>
                </a:solidFill>
              </a:rPr>
              <a:t>NON AVEVA IPEREATTIVITÀ BRONCHIALE</a:t>
            </a:r>
            <a:br>
              <a:rPr lang="it-IT" altLang="it-IT" sz="2800" b="1" dirty="0">
                <a:solidFill>
                  <a:srgbClr val="00B0F0"/>
                </a:solidFill>
              </a:rPr>
            </a:br>
            <a:br>
              <a:rPr lang="it-IT" altLang="it-IT" sz="2800" b="1" dirty="0">
                <a:solidFill>
                  <a:srgbClr val="002060"/>
                </a:solidFill>
              </a:rPr>
            </a:br>
            <a:r>
              <a:rPr lang="it-IT" altLang="it-IT" sz="2800" b="1" dirty="0">
                <a:solidFill>
                  <a:srgbClr val="002060"/>
                </a:solidFill>
              </a:rPr>
              <a:t>(</a:t>
            </a:r>
            <a:r>
              <a:rPr lang="it-IT" altLang="it-IT" sz="2800" b="1" dirty="0" err="1">
                <a:solidFill>
                  <a:srgbClr val="002060"/>
                </a:solidFill>
              </a:rPr>
              <a:t>possible</a:t>
            </a:r>
            <a:r>
              <a:rPr lang="it-IT" altLang="it-IT" sz="2800" b="1" dirty="0">
                <a:solidFill>
                  <a:srgbClr val="002060"/>
                </a:solidFill>
              </a:rPr>
              <a:t> </a:t>
            </a:r>
            <a:br>
              <a:rPr lang="it-IT" altLang="it-IT" sz="2800" b="1" dirty="0">
                <a:solidFill>
                  <a:srgbClr val="002060"/>
                </a:solidFill>
              </a:rPr>
            </a:br>
            <a:r>
              <a:rPr lang="it-IT" altLang="it-IT" sz="2800" b="1" dirty="0">
                <a:solidFill>
                  <a:srgbClr val="002060"/>
                </a:solidFill>
              </a:rPr>
              <a:t>ERRATA DIAGNOSI </a:t>
            </a:r>
            <a:br>
              <a:rPr lang="it-IT" altLang="it-IT" sz="2800" b="1" dirty="0">
                <a:solidFill>
                  <a:srgbClr val="002060"/>
                </a:solidFill>
              </a:rPr>
            </a:br>
            <a:r>
              <a:rPr lang="it-IT" altLang="it-IT" sz="2800" b="1" dirty="0">
                <a:solidFill>
                  <a:srgbClr val="002060"/>
                </a:solidFill>
              </a:rPr>
              <a:t>di asma)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8323" t="46109" r="9731" b="20469"/>
          <a:stretch/>
        </p:blipFill>
        <p:spPr>
          <a:xfrm>
            <a:off x="1631504" y="297297"/>
            <a:ext cx="9361041" cy="24448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67710" t="30313" r="12366" b="66734"/>
          <a:stretch/>
        </p:blipFill>
        <p:spPr>
          <a:xfrm>
            <a:off x="9336359" y="3284984"/>
            <a:ext cx="2592289" cy="216024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207189"/>
              </p:ext>
            </p:extLst>
          </p:nvPr>
        </p:nvGraphicFramePr>
        <p:xfrm>
          <a:off x="479376" y="3861048"/>
          <a:ext cx="5184576" cy="262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688">
                  <a:extLst>
                    <a:ext uri="{9D8B030D-6E8A-4147-A177-3AD203B41FA5}">
                      <a16:colId xmlns:a16="http://schemas.microsoft.com/office/drawing/2014/main" val="72459693"/>
                    </a:ext>
                  </a:extLst>
                </a:gridCol>
                <a:gridCol w="3344888">
                  <a:extLst>
                    <a:ext uri="{9D8B030D-6E8A-4147-A177-3AD203B41FA5}">
                      <a16:colId xmlns:a16="http://schemas.microsoft.com/office/drawing/2014/main" val="3244099214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rgbClr val="002060"/>
                          </a:solidFill>
                        </a:rPr>
                        <a:t>Valori</a:t>
                      </a:r>
                      <a:r>
                        <a:rPr lang="it-IT" baseline="0" dirty="0">
                          <a:solidFill>
                            <a:srgbClr val="002060"/>
                          </a:solidFill>
                        </a:rPr>
                        <a:t> medi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41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it-IT" dirty="0"/>
                        <a:t>38 kg/m2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514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FEV1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it-IT" dirty="0"/>
                        <a:t>85,8 %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15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FEV1/FVC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it-IT" dirty="0"/>
                        <a:t>70,0 %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67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FENO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it-IT" dirty="0"/>
                        <a:t>25,1 </a:t>
                      </a:r>
                      <a:r>
                        <a:rPr lang="it-IT" dirty="0" err="1"/>
                        <a:t>ppm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77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Beclometaosne</a:t>
                      </a:r>
                      <a:r>
                        <a:rPr lang="it-IT" dirty="0"/>
                        <a:t> </a:t>
                      </a:r>
                      <a:br>
                        <a:rPr lang="it-IT" dirty="0"/>
                      </a:br>
                      <a:r>
                        <a:rPr lang="it-IT" dirty="0"/>
                        <a:t>o equivalente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it-IT" dirty="0"/>
                        <a:t>1,273 mg/die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1938251"/>
                  </a:ext>
                </a:extLst>
              </a:tr>
            </a:tbl>
          </a:graphicData>
        </a:graphic>
      </p:graphicFrame>
      <p:pic>
        <p:nvPicPr>
          <p:cNvPr id="12" name="Segnaposto contenuto 5"/>
          <p:cNvPicPr>
            <a:picLocks noChangeAspect="1"/>
          </p:cNvPicPr>
          <p:nvPr/>
        </p:nvPicPr>
        <p:blipFill rotWithShape="1">
          <a:blip r:embed="rId4"/>
          <a:srcRect l="4324" t="17986" r="50707" b="65095"/>
          <a:stretch/>
        </p:blipFill>
        <p:spPr>
          <a:xfrm>
            <a:off x="8184232" y="2492896"/>
            <a:ext cx="3744416" cy="79208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9376" y="328498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Trebuchet MS" panose="020B0603020202020204" pitchFamily="34" charset="0"/>
              </a:rPr>
              <a:t>91 PAZIENTI</a:t>
            </a:r>
          </a:p>
        </p:txBody>
      </p:sp>
    </p:spTree>
    <p:extLst>
      <p:ext uri="{BB962C8B-B14F-4D97-AF65-F5344CB8AC3E}">
        <p14:creationId xmlns:p14="http://schemas.microsoft.com/office/powerpoint/2010/main" val="278438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477265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OBESITÀ COME FATTORE DI RISCHIO DEL </a:t>
            </a:r>
            <a:br>
              <a:rPr lang="it-IT" dirty="0"/>
            </a:br>
            <a:r>
              <a:rPr lang="it-IT" dirty="0"/>
              <a:t>REFLUSSO GASTRO-ESOFAGEO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9376" y="1908485"/>
            <a:ext cx="8640960" cy="4438846"/>
          </a:xfrm>
        </p:spPr>
        <p:txBody>
          <a:bodyPr>
            <a:normAutofit/>
          </a:bodyPr>
          <a:lstStyle/>
          <a:p>
            <a:r>
              <a:rPr lang="en-US" sz="2300" dirty="0" err="1">
                <a:solidFill>
                  <a:srgbClr val="002060"/>
                </a:solidFill>
              </a:rPr>
              <a:t>L’</a:t>
            </a:r>
            <a:r>
              <a:rPr lang="en-US" sz="2300" b="1" dirty="0" err="1">
                <a:solidFill>
                  <a:srgbClr val="00B0F0"/>
                </a:solidFill>
              </a:rPr>
              <a:t>eccesso</a:t>
            </a:r>
            <a:r>
              <a:rPr lang="en-US" sz="2300" b="1" dirty="0">
                <a:solidFill>
                  <a:srgbClr val="00B0F0"/>
                </a:solidFill>
              </a:rPr>
              <a:t> di peso </a:t>
            </a:r>
            <a:r>
              <a:rPr lang="en-US" sz="2300" dirty="0">
                <a:solidFill>
                  <a:srgbClr val="002060"/>
                </a:solidFill>
              </a:rPr>
              <a:t>e </a:t>
            </a:r>
            <a:r>
              <a:rPr lang="en-US" sz="2300" dirty="0" err="1">
                <a:solidFill>
                  <a:srgbClr val="002060"/>
                </a:solidFill>
              </a:rPr>
              <a:t>l’</a:t>
            </a:r>
            <a:r>
              <a:rPr lang="en-US" sz="2300" b="1" dirty="0" err="1">
                <a:solidFill>
                  <a:srgbClr val="00B0F0"/>
                </a:solidFill>
              </a:rPr>
              <a:t>obesità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contribuiscono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allo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sviluppo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dell’</a:t>
            </a:r>
            <a:r>
              <a:rPr lang="en-US" sz="2300" b="1" dirty="0" err="1">
                <a:solidFill>
                  <a:srgbClr val="00B0F0"/>
                </a:solidFill>
              </a:rPr>
              <a:t>ernia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jatale</a:t>
            </a:r>
            <a:r>
              <a:rPr lang="en-US" sz="2300" dirty="0">
                <a:solidFill>
                  <a:srgbClr val="002060"/>
                </a:solidFill>
              </a:rPr>
              <a:t>, </a:t>
            </a:r>
            <a:r>
              <a:rPr lang="en-US" sz="2300" dirty="0" err="1">
                <a:solidFill>
                  <a:srgbClr val="002060"/>
                </a:solidFill>
              </a:rPr>
              <a:t>all’aumento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della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pressione</a:t>
            </a:r>
            <a:r>
              <a:rPr lang="en-US" sz="2300" b="1" dirty="0">
                <a:solidFill>
                  <a:srgbClr val="00B0F0"/>
                </a:solidFill>
              </a:rPr>
              <a:t> intra-</a:t>
            </a:r>
            <a:r>
              <a:rPr lang="en-US" sz="2300" b="1" dirty="0" err="1">
                <a:solidFill>
                  <a:srgbClr val="00B0F0"/>
                </a:solidFill>
              </a:rPr>
              <a:t>addominale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>
                <a:solidFill>
                  <a:srgbClr val="002060"/>
                </a:solidFill>
              </a:rPr>
              <a:t>e </a:t>
            </a:r>
            <a:r>
              <a:rPr lang="en-US" sz="2300" dirty="0" err="1">
                <a:solidFill>
                  <a:srgbClr val="002060"/>
                </a:solidFill>
              </a:rPr>
              <a:t>promuovono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il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reflusso</a:t>
            </a:r>
            <a:r>
              <a:rPr lang="en-US" sz="2300" b="1" dirty="0">
                <a:solidFill>
                  <a:srgbClr val="00B0F0"/>
                </a:solidFill>
              </a:rPr>
              <a:t> gastro-</a:t>
            </a:r>
            <a:r>
              <a:rPr lang="en-US" sz="2300" b="1" dirty="0" err="1">
                <a:solidFill>
                  <a:srgbClr val="00B0F0"/>
                </a:solidFill>
              </a:rPr>
              <a:t>esofageo</a:t>
            </a:r>
            <a:r>
              <a:rPr lang="en-US" sz="2300" dirty="0">
                <a:solidFill>
                  <a:schemeClr val="tx1"/>
                </a:solidFill>
              </a:rPr>
              <a:t>.</a:t>
            </a:r>
          </a:p>
          <a:p>
            <a:endParaRPr lang="it-IT" sz="2300" dirty="0">
              <a:solidFill>
                <a:schemeClr val="tx1"/>
              </a:solidFill>
            </a:endParaRPr>
          </a:p>
          <a:p>
            <a:r>
              <a:rPr lang="en-US" sz="2300" dirty="0" err="1">
                <a:solidFill>
                  <a:srgbClr val="002060"/>
                </a:solidFill>
              </a:rPr>
              <a:t>L’aumento</a:t>
            </a:r>
            <a:r>
              <a:rPr lang="en-US" sz="2300" dirty="0">
                <a:solidFill>
                  <a:srgbClr val="002060"/>
                </a:solidFill>
              </a:rPr>
              <a:t> di peso </a:t>
            </a:r>
            <a:r>
              <a:rPr lang="en-US" sz="2300" dirty="0" err="1">
                <a:solidFill>
                  <a:srgbClr val="002060"/>
                </a:solidFill>
              </a:rPr>
              <a:t>incrementa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i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dirty="0" err="1">
                <a:solidFill>
                  <a:srgbClr val="002060"/>
                </a:solidFill>
              </a:rPr>
              <a:t>sintomi</a:t>
            </a:r>
            <a:r>
              <a:rPr lang="en-US" sz="2300" dirty="0">
                <a:solidFill>
                  <a:srgbClr val="002060"/>
                </a:solidFill>
              </a:rPr>
              <a:t> da </a:t>
            </a:r>
            <a:r>
              <a:rPr lang="en-US" sz="2300" dirty="0" err="1">
                <a:solidFill>
                  <a:srgbClr val="002060"/>
                </a:solidFill>
              </a:rPr>
              <a:t>reflusso</a:t>
            </a:r>
            <a:r>
              <a:rPr lang="en-US" sz="2300" dirty="0">
                <a:solidFill>
                  <a:srgbClr val="002060"/>
                </a:solidFill>
              </a:rPr>
              <a:t>, </a:t>
            </a:r>
            <a:r>
              <a:rPr lang="en-US" sz="2300" dirty="0" err="1">
                <a:solidFill>
                  <a:srgbClr val="002060"/>
                </a:solidFill>
              </a:rPr>
              <a:t>mentre</a:t>
            </a:r>
            <a:r>
              <a:rPr lang="en-US" sz="2300" dirty="0">
                <a:solidFill>
                  <a:srgbClr val="00206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il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calo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ponderale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diminuisce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tali</a:t>
            </a:r>
            <a:r>
              <a:rPr lang="en-US" sz="2300" b="1" dirty="0">
                <a:solidFill>
                  <a:srgbClr val="00B0F0"/>
                </a:solidFill>
              </a:rPr>
              <a:t> </a:t>
            </a:r>
            <a:r>
              <a:rPr lang="en-US" sz="2300" b="1" dirty="0" err="1">
                <a:solidFill>
                  <a:srgbClr val="00B0F0"/>
                </a:solidFill>
              </a:rPr>
              <a:t>sintomi</a:t>
            </a:r>
            <a:endParaRPr lang="en-US" sz="23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pPr marL="57150" indent="0"/>
            <a:endParaRPr lang="it-IT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0516" t="43311" r="48530" b="44877"/>
          <a:stretch/>
        </p:blipFill>
        <p:spPr>
          <a:xfrm>
            <a:off x="494758" y="4730716"/>
            <a:ext cx="8880988" cy="144016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256240" y="5661248"/>
            <a:ext cx="23042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https://www.karger.com/WebMaterial/ShowProduktePic/224231?imgType=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57" y="5810583"/>
            <a:ext cx="1981978" cy="7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331774" y="5719046"/>
            <a:ext cx="2770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it-IT" sz="18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sz="18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2011;29:229–234</a:t>
            </a:r>
            <a:endParaRPr lang="it-IT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03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8541161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COSA CONTA DI PIÙ NEL CONTROLLO DELL’ASMA DELL’OBESO TRA LE COMORBIDITÀ?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4757" y="1616704"/>
            <a:ext cx="10857827" cy="3031081"/>
          </a:xfrm>
        </p:spPr>
        <p:txBody>
          <a:bodyPr>
            <a:normAutofit fontScale="92500"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I </a:t>
            </a:r>
            <a:r>
              <a:rPr lang="en-US" sz="2200" dirty="0" err="1">
                <a:solidFill>
                  <a:srgbClr val="002060"/>
                </a:solidFill>
              </a:rPr>
              <a:t>pz</a:t>
            </a:r>
            <a:r>
              <a:rPr lang="en-US" sz="2200" dirty="0">
                <a:solidFill>
                  <a:srgbClr val="002060"/>
                </a:solidFill>
              </a:rPr>
              <a:t>. con </a:t>
            </a:r>
            <a:r>
              <a:rPr lang="it-IT" sz="2200" dirty="0">
                <a:solidFill>
                  <a:srgbClr val="002060"/>
                </a:solidFill>
              </a:rPr>
              <a:t>BMI più elevato hanno riportato una maggiore prevalenza di sintomi da reflusso.</a:t>
            </a:r>
            <a:endParaRPr lang="en-US" sz="400" dirty="0">
              <a:solidFill>
                <a:srgbClr val="002060"/>
              </a:solidFill>
            </a:endParaRPr>
          </a:p>
          <a:p>
            <a:r>
              <a:rPr lang="it-IT" sz="2200" dirty="0">
                <a:solidFill>
                  <a:srgbClr val="002060"/>
                </a:solidFill>
              </a:rPr>
              <a:t>Il reflusso non era associato a misure di controllo dell'asma nei pazienti obesi.</a:t>
            </a:r>
            <a:endParaRPr lang="en-US" sz="800" dirty="0">
              <a:solidFill>
                <a:srgbClr val="002060"/>
              </a:solidFill>
            </a:endParaRPr>
          </a:p>
          <a:p>
            <a:r>
              <a:rPr lang="it-IT" sz="2200" dirty="0">
                <a:solidFill>
                  <a:srgbClr val="002060"/>
                </a:solidFill>
              </a:rPr>
              <a:t>I sintomi e l'autovalutazione dell'OSA erano più comuni con l'aumento del BMI e associati a un peggior controllo dell'asma, come misurato dal questionario </a:t>
            </a:r>
            <a:r>
              <a:rPr lang="it-IT" sz="2200" dirty="0" err="1">
                <a:solidFill>
                  <a:srgbClr val="002060"/>
                </a:solidFill>
              </a:rPr>
              <a:t>Juniper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Asthma</a:t>
            </a:r>
            <a:r>
              <a:rPr lang="it-IT" sz="2200" dirty="0">
                <a:solidFill>
                  <a:srgbClr val="002060"/>
                </a:solidFill>
              </a:rPr>
              <a:t> Control e </a:t>
            </a:r>
            <a:r>
              <a:rPr lang="it-IT" sz="2200" dirty="0" err="1">
                <a:solidFill>
                  <a:srgbClr val="002060"/>
                </a:solidFill>
              </a:rPr>
              <a:t>Asthma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Symptom</a:t>
            </a:r>
            <a:r>
              <a:rPr lang="it-IT" sz="2200" dirty="0">
                <a:solidFill>
                  <a:srgbClr val="002060"/>
                </a:solidFill>
              </a:rPr>
              <a:t> Utility Index.</a:t>
            </a:r>
            <a:endParaRPr lang="en-US" sz="800" dirty="0">
              <a:solidFill>
                <a:srgbClr val="002060"/>
              </a:solidFill>
            </a:endParaRPr>
          </a:p>
          <a:p>
            <a:r>
              <a:rPr lang="it-IT" sz="2200" b="1" dirty="0">
                <a:solidFill>
                  <a:srgbClr val="002060"/>
                </a:solidFill>
              </a:rPr>
              <a:t>L'</a:t>
            </a:r>
            <a:r>
              <a:rPr lang="it-IT" sz="2200" b="1" dirty="0">
                <a:solidFill>
                  <a:srgbClr val="00B0F0"/>
                </a:solidFill>
              </a:rPr>
              <a:t>apnea ostruttiva del sonno</a:t>
            </a:r>
            <a:r>
              <a:rPr lang="it-IT" sz="2200" b="1" dirty="0">
                <a:solidFill>
                  <a:srgbClr val="002060"/>
                </a:solidFill>
              </a:rPr>
              <a:t>, ma non la malattia da reflusso gastroesofageo, può contribuire in modo significativo allo scarso controllo dell'asma nei pazienti obesi</a:t>
            </a:r>
          </a:p>
          <a:p>
            <a:pPr marL="57150" indent="0"/>
            <a:endParaRPr lang="it-IT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10516" t="43311" r="48530" b="44877"/>
          <a:stretch/>
        </p:blipFill>
        <p:spPr>
          <a:xfrm>
            <a:off x="494758" y="4730716"/>
            <a:ext cx="8880988" cy="144016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256240" y="5661248"/>
            <a:ext cx="23042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 descr="https://www.karger.com/WebMaterial/ShowProduktePic/224231?imgType=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57" y="5810583"/>
            <a:ext cx="1981978" cy="7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5331774" y="5719046"/>
            <a:ext cx="2770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it-IT" sz="18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sz="18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2011;29:229–234</a:t>
            </a:r>
            <a:endParaRPr lang="it-IT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61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l="4618" t="40156" r="22328" b="28344"/>
          <a:stretch/>
        </p:blipFill>
        <p:spPr>
          <a:xfrm>
            <a:off x="551384" y="1141140"/>
            <a:ext cx="7272808" cy="1763105"/>
          </a:xfrm>
          <a:prstGeom prst="rect">
            <a:avLst/>
          </a:prstGeom>
        </p:spPr>
      </p:pic>
      <p:pic>
        <p:nvPicPr>
          <p:cNvPr id="5122" name="Picture 2" descr="https://erj.ersjournals.com/sites/default/files/ERJ-Masthead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88640"/>
            <a:ext cx="6953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27"/>
          <p:cNvSpPr txBox="1">
            <a:spLocks noChangeArrowheads="1"/>
          </p:cNvSpPr>
          <p:nvPr/>
        </p:nvSpPr>
        <p:spPr bwMode="auto">
          <a:xfrm>
            <a:off x="1163452" y="4049489"/>
            <a:ext cx="5760640" cy="181588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it-IT" altLang="it-IT" b="1" dirty="0">
                <a:solidFill>
                  <a:srgbClr val="00B0F0"/>
                </a:solidFill>
                <a:latin typeface="+mj-lt"/>
              </a:rPr>
              <a:t>ALEXITIMIA </a:t>
            </a:r>
            <a:br>
              <a:rPr lang="it-IT" altLang="it-IT" dirty="0">
                <a:solidFill>
                  <a:prstClr val="black"/>
                </a:solidFill>
                <a:latin typeface="+mj-lt"/>
              </a:rPr>
            </a:br>
            <a:r>
              <a:rPr lang="it-IT" altLang="it-IT" dirty="0">
                <a:solidFill>
                  <a:srgbClr val="002060"/>
                </a:solidFill>
                <a:latin typeface="+mj-lt"/>
              </a:rPr>
              <a:t>= </a:t>
            </a:r>
            <a:br>
              <a:rPr lang="it-IT" altLang="it-IT" dirty="0">
                <a:solidFill>
                  <a:srgbClr val="002060"/>
                </a:solidFill>
                <a:latin typeface="+mj-lt"/>
              </a:rPr>
            </a:br>
            <a:r>
              <a:rPr lang="it-IT" altLang="it-IT" dirty="0">
                <a:solidFill>
                  <a:srgbClr val="002060"/>
                </a:solidFill>
                <a:latin typeface="+mj-lt"/>
              </a:rPr>
              <a:t>incapacità a trovare le parole </a:t>
            </a:r>
            <a:br>
              <a:rPr lang="it-IT" altLang="it-IT" dirty="0">
                <a:solidFill>
                  <a:srgbClr val="002060"/>
                </a:solidFill>
                <a:latin typeface="+mj-lt"/>
              </a:rPr>
            </a:br>
            <a:r>
              <a:rPr lang="it-IT" altLang="it-IT" dirty="0">
                <a:solidFill>
                  <a:srgbClr val="002060"/>
                </a:solidFill>
                <a:latin typeface="+mj-lt"/>
              </a:rPr>
              <a:t>per  esprimere i propri sentimenti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4065" t="10626" r="48340" b="11609"/>
          <a:stretch/>
        </p:blipFill>
        <p:spPr>
          <a:xfrm>
            <a:off x="7824192" y="2913408"/>
            <a:ext cx="3981208" cy="36571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l="10706" t="34250" r="59409" b="54922"/>
          <a:stretch/>
        </p:blipFill>
        <p:spPr>
          <a:xfrm>
            <a:off x="5159895" y="2891992"/>
            <a:ext cx="2664297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7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046" t="31297" r="16241" b="20469"/>
          <a:stretch/>
        </p:blipFill>
        <p:spPr>
          <a:xfrm>
            <a:off x="1703512" y="188639"/>
            <a:ext cx="6840760" cy="24829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6203" t="22439" r="13473" b="25390"/>
          <a:stretch/>
        </p:blipFill>
        <p:spPr>
          <a:xfrm>
            <a:off x="6413666" y="2942279"/>
            <a:ext cx="5627494" cy="2736304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415425" y="2933491"/>
            <a:ext cx="5896599" cy="3807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Gli </a:t>
            </a:r>
            <a:r>
              <a:rPr lang="it-IT" altLang="it-IT" sz="2400" b="1" dirty="0">
                <a:solidFill>
                  <a:srgbClr val="00B0F0"/>
                </a:solidFill>
                <a:cs typeface="Arial" panose="020B0604020202020204" pitchFamily="34" charset="0"/>
              </a:rPr>
              <a:t>“SCARSI PERCETTORI” </a:t>
            </a:r>
            <a: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possono </a:t>
            </a:r>
            <a:b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sotto-utilizzare e ritardare la </a:t>
            </a:r>
            <a:b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terapia antiinfiammatoria</a:t>
            </a:r>
          </a:p>
          <a:p>
            <a:pPr marL="0" indent="0" defTabSz="914400">
              <a:spcBef>
                <a:spcPct val="50000"/>
              </a:spcBef>
              <a:buNone/>
            </a:pPr>
            <a:endParaRPr lang="it-IT" alt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defTabSz="914400">
              <a:spcBef>
                <a:spcPct val="50000"/>
              </a:spcBef>
            </a:pPr>
            <a: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Gli </a:t>
            </a:r>
            <a:r>
              <a:rPr lang="it-IT" altLang="it-IT" sz="2400" b="1" dirty="0">
                <a:solidFill>
                  <a:srgbClr val="00B0F0"/>
                </a:solidFill>
                <a:cs typeface="Arial" panose="020B0604020202020204" pitchFamily="34" charset="0"/>
              </a:rPr>
              <a:t>“IPER PERCETTORI” </a:t>
            </a:r>
            <a: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possono eccedere nell’uso di farmaci broncodilatatori b-agonisti </a:t>
            </a:r>
            <a:b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alt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col rischio di gravi effetti collaterali</a:t>
            </a:r>
          </a:p>
          <a:p>
            <a:pPr defTabSz="914400">
              <a:spcBef>
                <a:spcPct val="50000"/>
              </a:spcBef>
            </a:pPr>
            <a:endParaRPr lang="it-IT" alt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8" name="Segnaposto contenuto 5"/>
          <p:cNvPicPr>
            <a:picLocks noChangeAspect="1"/>
          </p:cNvPicPr>
          <p:nvPr/>
        </p:nvPicPr>
        <p:blipFill rotWithShape="1">
          <a:blip r:embed="rId4"/>
          <a:srcRect l="4324" t="17986" r="50707" b="65095"/>
          <a:stretch/>
        </p:blipFill>
        <p:spPr>
          <a:xfrm>
            <a:off x="8328248" y="5877272"/>
            <a:ext cx="3744416" cy="7920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63836" t="70672" r="15133" b="24407"/>
          <a:stretch/>
        </p:blipFill>
        <p:spPr>
          <a:xfrm>
            <a:off x="8544272" y="2311542"/>
            <a:ext cx="273630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46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939" t="15547" r="11813" b="7673"/>
          <a:stretch/>
        </p:blipFill>
        <p:spPr>
          <a:xfrm>
            <a:off x="1621487" y="2338844"/>
            <a:ext cx="8400994" cy="45191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15687" t="16531" r="6279" b="7672"/>
          <a:stretch/>
        </p:blipFill>
        <p:spPr>
          <a:xfrm>
            <a:off x="1731544" y="2366882"/>
            <a:ext cx="8252888" cy="45068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2959" t="28345" r="15133" b="35234"/>
          <a:stretch/>
        </p:blipFill>
        <p:spPr>
          <a:xfrm>
            <a:off x="1631504" y="260648"/>
            <a:ext cx="8424936" cy="21062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l="7939" t="21454" r="21221" b="62796"/>
          <a:stretch/>
        </p:blipFill>
        <p:spPr>
          <a:xfrm>
            <a:off x="7536160" y="6174305"/>
            <a:ext cx="4536504" cy="56706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586633" y="3401124"/>
            <a:ext cx="4968552" cy="173893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it-IT" dirty="0">
                <a:solidFill>
                  <a:prstClr val="black"/>
                </a:solidFill>
                <a:latin typeface="+mj-lt"/>
              </a:rPr>
              <a:t>Ansia</a:t>
            </a:r>
          </a:p>
          <a:p>
            <a:pPr defTabSz="914400"/>
            <a:r>
              <a:rPr lang="it-IT" dirty="0">
                <a:solidFill>
                  <a:prstClr val="black"/>
                </a:solidFill>
                <a:latin typeface="+mj-lt"/>
              </a:rPr>
              <a:t>Somatizzazione</a:t>
            </a:r>
          </a:p>
          <a:p>
            <a:pPr defTabSz="914400"/>
            <a:r>
              <a:rPr lang="it-IT" dirty="0">
                <a:solidFill>
                  <a:prstClr val="black"/>
                </a:solidFill>
                <a:latin typeface="+mj-lt"/>
              </a:rPr>
              <a:t>Disordine della personalità</a:t>
            </a:r>
            <a:br>
              <a:rPr lang="it-IT" dirty="0">
                <a:solidFill>
                  <a:prstClr val="black"/>
                </a:solidFill>
                <a:latin typeface="+mj-lt"/>
              </a:rPr>
            </a:br>
            <a:br>
              <a:rPr lang="it-IT" sz="900" dirty="0">
                <a:solidFill>
                  <a:prstClr val="black"/>
                </a:solidFill>
                <a:latin typeface="+mj-lt"/>
              </a:rPr>
            </a:br>
            <a:r>
              <a:rPr lang="it-IT" sz="1400" dirty="0">
                <a:solidFill>
                  <a:prstClr val="black"/>
                </a:solidFill>
                <a:latin typeface="+mj-lt"/>
              </a:rPr>
              <a:t>(soprattutto ossessivo-compulsivo</a:t>
            </a:r>
            <a:r>
              <a:rPr lang="it-IT" sz="1400" dirty="0">
                <a:solidFill>
                  <a:prstClr val="black"/>
                </a:solidFill>
              </a:rPr>
              <a:t>)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7488" y="358317"/>
            <a:ext cx="7809503" cy="694419"/>
          </a:xfrm>
        </p:spPr>
        <p:txBody>
          <a:bodyPr>
            <a:normAutofit fontScale="90000"/>
          </a:bodyPr>
          <a:lstStyle/>
          <a:p>
            <a:r>
              <a:rPr lang="it-IT" dirty="0"/>
              <a:t>EDUCATION &amp; DISSEMINATION COMMITTEE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B915A9-EE9D-40C8-A504-C35098BEB2C5}"/>
              </a:ext>
            </a:extLst>
          </p:cNvPr>
          <p:cNvSpPr txBox="1"/>
          <p:nvPr/>
        </p:nvSpPr>
        <p:spPr>
          <a:xfrm>
            <a:off x="407368" y="1290821"/>
            <a:ext cx="5400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DEFINIZIONE DI ASMA GRAVE</a:t>
            </a:r>
          </a:p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PRESENTAZIONE DI ASMA GRAVE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Giovanni Rolla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Riccardo Monti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Prof.ssa Luisa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Brussino</a:t>
            </a:r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Allergologia e Immunologia Clinica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Università degli Studi di Torino</a:t>
            </a:r>
          </a:p>
          <a:p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COMORBIDITÀ DI ASMA GRAVE 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Pierluigi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Paggiaro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 of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Respiratory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Medicine, University of Pisa</a:t>
            </a:r>
          </a:p>
          <a:p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GINA International Executive Committee 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Chairman of GINA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PROBLEMI DI ADERENZA/TECNICA DI INALAZIONE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Francesco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Menzella</a:t>
            </a:r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 Pneumologia 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Arcispedale S. Maria Nuova 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Azienda USL di Reggio Emilia IRCCS</a:t>
            </a:r>
          </a:p>
          <a:p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8D280A-245F-4610-AC30-DCA44E0439DE}"/>
              </a:ext>
            </a:extLst>
          </p:cNvPr>
          <p:cNvSpPr txBox="1"/>
          <p:nvPr/>
        </p:nvSpPr>
        <p:spPr>
          <a:xfrm>
            <a:off x="5087888" y="1324699"/>
            <a:ext cx="5400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BPCO E BRONCHIECTASIE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Dr.ssa Francesca Puggioni</a:t>
            </a:r>
          </a:p>
          <a:p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Personalized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Medicine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Asthma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Allergy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Clinic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IRCCS Humanitas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Hospital 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Humanitas University</a:t>
            </a:r>
          </a:p>
          <a:p>
            <a:endParaRPr lang="it-IT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GRANULOMATOSI EOSINOFILA CON POLIANGIOITE (EGPA) E ASPERGILLOSI BRONCOPOLMONARE ALLERGICA (ABPA)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Carlo Lombardi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Unità Dipartimentale di Allergologia-Immunologia Clinica &amp; Pneumologia   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Istituto Ospedaliero Fondazione Poliambulanza  (Brescia)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 Nazionale  SIAAIC e SIP</a:t>
            </a:r>
          </a:p>
          <a:p>
            <a:endParaRPr lang="it-IT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FENOTIPI CLINICI</a:t>
            </a: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Andrea Vianello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Fisiopatologia Respiratoria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Ospedale-Università di Padova</a:t>
            </a:r>
          </a:p>
          <a:p>
            <a:endParaRPr lang="it-IT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Dr.ssa Maria D’Amato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UOSD Malattie Respiratorie FEDERICO II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Ospedale Monaldi</a:t>
            </a:r>
          </a:p>
          <a:p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 Dei Colli-Napoli</a:t>
            </a:r>
          </a:p>
          <a:p>
            <a:endParaRPr lang="it-IT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53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58451" r="2902"/>
          <a:stretch/>
        </p:blipFill>
        <p:spPr bwMode="auto">
          <a:xfrm>
            <a:off x="3536503" y="98732"/>
            <a:ext cx="8002811" cy="189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2890763"/>
            <a:ext cx="7992887" cy="376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3543830"/>
            <a:ext cx="5302318" cy="246062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www.tandfonline.com/na101/home/literatum/publisher/tandf/journals/content/ijas20/2018/ijas20.v055.i10/ijas20.v055.i10/20190102-01/ijas20.v055.i10.c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8732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l="10153" t="26375" r="76011" b="66734"/>
          <a:stretch/>
        </p:blipFill>
        <p:spPr>
          <a:xfrm>
            <a:off x="3536503" y="2024843"/>
            <a:ext cx="2460968" cy="6890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874095" y="5301208"/>
            <a:ext cx="4032448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rgbClr val="071860"/>
                </a:solidFill>
                <a:latin typeface="+mj-lt"/>
              </a:rPr>
              <a:t>…la </a:t>
            </a:r>
            <a:r>
              <a:rPr lang="it-IT" sz="1800" b="1" dirty="0">
                <a:solidFill>
                  <a:srgbClr val="00B0F0"/>
                </a:solidFill>
                <a:latin typeface="+mj-lt"/>
              </a:rPr>
              <a:t>valutazione psichiatrica </a:t>
            </a:r>
            <a:r>
              <a:rPr lang="it-IT" sz="1800" dirty="0">
                <a:solidFill>
                  <a:srgbClr val="071860"/>
                </a:solidFill>
                <a:latin typeface="+mj-lt"/>
              </a:rPr>
              <a:t>dovrebbe essere inclusa negli esami per i pazienti con Asma difficile che presentano un’esacerbazione</a:t>
            </a:r>
          </a:p>
        </p:txBody>
      </p:sp>
    </p:spTree>
    <p:extLst>
      <p:ext uri="{BB962C8B-B14F-4D97-AF65-F5344CB8AC3E}">
        <p14:creationId xmlns:p14="http://schemas.microsoft.com/office/powerpoint/2010/main" val="56944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VOCAL CORD DYSFUNCTION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7269" y="1117427"/>
            <a:ext cx="7272808" cy="46805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Adduzione paradossa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Sibilo udibile sul collo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Torace spesso </a:t>
            </a:r>
            <a:r>
              <a:rPr lang="it-IT" sz="2000" dirty="0" err="1">
                <a:solidFill>
                  <a:srgbClr val="002060"/>
                </a:solidFill>
              </a:rPr>
              <a:t>ndr</a:t>
            </a:r>
            <a:endParaRPr lang="it-IT" sz="2000" dirty="0">
              <a:solidFill>
                <a:srgbClr val="002060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Curva flusso/volume con morfologia da «ostruzione variabile delle vie aeree superiori»</a:t>
            </a:r>
          </a:p>
        </p:txBody>
      </p:sp>
      <p:graphicFrame>
        <p:nvGraphicFramePr>
          <p:cNvPr id="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267394"/>
              </p:ext>
            </p:extLst>
          </p:nvPr>
        </p:nvGraphicFramePr>
        <p:xfrm>
          <a:off x="7680077" y="1171556"/>
          <a:ext cx="4057042" cy="304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Slide" r:id="rId3" imgW="4666640" imgH="3499178" progId="PowerPoint.Slide.8">
                  <p:embed/>
                </p:oleObj>
              </mc:Choice>
              <mc:Fallback>
                <p:oleObj name="Slide" r:id="rId3" imgW="4666640" imgH="3499178" progId="PowerPoint.Slide.8">
                  <p:embed/>
                  <p:pic>
                    <p:nvPicPr>
                      <p:cNvPr id="149508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0077" y="1171556"/>
                        <a:ext cx="4057042" cy="30473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90638" y="5702546"/>
            <a:ext cx="3244706" cy="10960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it-IT" altLang="it-IT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Curva F/V </a:t>
            </a:r>
            <a:br>
              <a:rPr lang="it-IT" alt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it-IT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prima e dopo test da sforzo </a:t>
            </a:r>
          </a:p>
          <a:p>
            <a:pPr algn="ctr" fontAlgn="auto">
              <a:spcAft>
                <a:spcPts val="0"/>
              </a:spcAft>
            </a:pPr>
            <a:r>
              <a:rPr lang="it-IT" altLang="it-IT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 caso di VCD</a:t>
            </a:r>
            <a:endParaRPr lang="it-IT" altLang="it-IT" sz="1600" dirty="0"/>
          </a:p>
        </p:txBody>
      </p:sp>
      <p:pic>
        <p:nvPicPr>
          <p:cNvPr id="6" name="Picture 3" descr="spiroVCD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691" y="4033144"/>
            <a:ext cx="2509838" cy="2765425"/>
          </a:xfrm>
          <a:prstGeom prst="rect">
            <a:avLst/>
          </a:prstGeom>
        </p:spPr>
      </p:pic>
      <p:pic>
        <p:nvPicPr>
          <p:cNvPr id="7" name="Picture 4" descr="SpiroVC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375" y="4033144"/>
            <a:ext cx="2481263" cy="2765425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324391" y="3745806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it-IT" altLang="it-IT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NORMALE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285637" y="3702943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altLang="it-IT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PATOLOGICO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453CFE5-BD02-43A8-892D-4C29DC1114D2}"/>
              </a:ext>
            </a:extLst>
          </p:cNvPr>
          <p:cNvSpPr/>
          <p:nvPr/>
        </p:nvSpPr>
        <p:spPr>
          <a:xfrm>
            <a:off x="9768408" y="2636912"/>
            <a:ext cx="180020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Segno universale di SOFFOCAMENTO</a:t>
            </a:r>
          </a:p>
        </p:txBody>
      </p:sp>
    </p:spTree>
    <p:extLst>
      <p:ext uri="{BB962C8B-B14F-4D97-AF65-F5344CB8AC3E}">
        <p14:creationId xmlns:p14="http://schemas.microsoft.com/office/powerpoint/2010/main" val="4027750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VOCAL CORD DYSFUNCTION</a:t>
            </a:r>
          </a:p>
        </p:txBody>
      </p:sp>
      <p:pic>
        <p:nvPicPr>
          <p:cNvPr id="11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4" y="1268760"/>
            <a:ext cx="49149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11-01F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4" y="4076030"/>
            <a:ext cx="7489825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C583004-6580-49AD-969E-BB5D354BA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279" y="1490661"/>
            <a:ext cx="4680520" cy="443884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Nella VCD, le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corde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vocali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si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muovono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nella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posizione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CHIUSA (B)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durante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il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respiro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Sensazione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di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fiato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corto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soffocamento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perchè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le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corde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vocali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bloccano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il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passaggio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dell’aria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ai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polmoni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559496" y="4076030"/>
            <a:ext cx="936104" cy="217066"/>
          </a:xfrm>
          <a:prstGeom prst="rect">
            <a:avLst/>
          </a:prstGeom>
          <a:solidFill>
            <a:srgbClr val="07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Espirazione</a:t>
            </a:r>
          </a:p>
        </p:txBody>
      </p:sp>
      <p:sp>
        <p:nvSpPr>
          <p:cNvPr id="8" name="Rettangolo 7"/>
          <p:cNvSpPr/>
          <p:nvPr/>
        </p:nvSpPr>
        <p:spPr>
          <a:xfrm>
            <a:off x="4079776" y="4076030"/>
            <a:ext cx="936104" cy="217066"/>
          </a:xfrm>
          <a:prstGeom prst="rect">
            <a:avLst/>
          </a:prstGeom>
          <a:solidFill>
            <a:srgbClr val="07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Inspirazione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240016" y="4076030"/>
            <a:ext cx="1584176" cy="217066"/>
          </a:xfrm>
          <a:prstGeom prst="rect">
            <a:avLst/>
          </a:prstGeom>
          <a:solidFill>
            <a:srgbClr val="07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/>
              <a:t>Curva flusso-volume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15279" y="1412776"/>
            <a:ext cx="1124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079776" y="1407411"/>
            <a:ext cx="1124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515278" y="3450439"/>
            <a:ext cx="1124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079776" y="3450439"/>
            <a:ext cx="1124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Posteriore</a:t>
            </a:r>
          </a:p>
        </p:txBody>
      </p:sp>
    </p:spTree>
    <p:extLst>
      <p:ext uri="{BB962C8B-B14F-4D97-AF65-F5344CB8AC3E}">
        <p14:creationId xmlns:p14="http://schemas.microsoft.com/office/powerpoint/2010/main" val="2980580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VOCAL CORD DYSFUNCTION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551384" y="1700808"/>
            <a:ext cx="9289032" cy="4438846"/>
          </a:xfrm>
        </p:spPr>
        <p:txBody>
          <a:bodyPr>
            <a:normAutofit/>
          </a:bodyPr>
          <a:lstStyle/>
          <a:p>
            <a:r>
              <a:rPr lang="it-IT" sz="2300" dirty="0">
                <a:solidFill>
                  <a:srgbClr val="002060"/>
                </a:solidFill>
              </a:rPr>
              <a:t>Simula attacco di asma, ma </a:t>
            </a:r>
            <a:r>
              <a:rPr lang="it-IT" sz="2300" b="1" dirty="0">
                <a:solidFill>
                  <a:srgbClr val="00B0F0"/>
                </a:solidFill>
              </a:rPr>
              <a:t>SatO</a:t>
            </a:r>
            <a:r>
              <a:rPr lang="it-IT" sz="2300" b="1" baseline="-25000" dirty="0">
                <a:solidFill>
                  <a:srgbClr val="00B0F0"/>
                </a:solidFill>
              </a:rPr>
              <a:t>2</a:t>
            </a:r>
            <a:r>
              <a:rPr lang="it-IT" sz="2300" b="1" dirty="0">
                <a:solidFill>
                  <a:srgbClr val="00B0F0"/>
                </a:solidFill>
              </a:rPr>
              <a:t> nella norma</a:t>
            </a:r>
            <a:r>
              <a:rPr lang="it-IT" sz="2300" dirty="0">
                <a:solidFill>
                  <a:srgbClr val="002060"/>
                </a:solidFill>
              </a:rPr>
              <a:t>, </a:t>
            </a:r>
            <a:br>
              <a:rPr lang="it-IT" sz="2300" dirty="0">
                <a:solidFill>
                  <a:srgbClr val="002060"/>
                </a:solidFill>
              </a:rPr>
            </a:br>
            <a:r>
              <a:rPr lang="it-IT" sz="2300" dirty="0">
                <a:solidFill>
                  <a:srgbClr val="002060"/>
                </a:solidFill>
              </a:rPr>
              <a:t>non responsivo alla terapia anti-asmatica</a:t>
            </a:r>
          </a:p>
          <a:p>
            <a:endParaRPr lang="it-IT" sz="2300" dirty="0">
              <a:solidFill>
                <a:srgbClr val="002060"/>
              </a:solidFill>
            </a:endParaRPr>
          </a:p>
          <a:p>
            <a:r>
              <a:rPr lang="it-IT" sz="2300" dirty="0">
                <a:solidFill>
                  <a:srgbClr val="002060"/>
                </a:solidFill>
              </a:rPr>
              <a:t>Può essere confusa con </a:t>
            </a:r>
            <a:r>
              <a:rPr lang="it-IT" sz="2300" b="1" dirty="0">
                <a:solidFill>
                  <a:srgbClr val="00B0F0"/>
                </a:solidFill>
              </a:rPr>
              <a:t>anafilassi da sforzo</a:t>
            </a:r>
          </a:p>
          <a:p>
            <a:endParaRPr lang="it-IT" sz="2300" dirty="0">
              <a:solidFill>
                <a:srgbClr val="002060"/>
              </a:solidFill>
            </a:endParaRPr>
          </a:p>
          <a:p>
            <a:pPr lvl="0">
              <a:buClr>
                <a:srgbClr val="5FCBEF"/>
              </a:buClr>
            </a:pPr>
            <a:r>
              <a:rPr lang="it-IT" sz="2300" b="1" dirty="0">
                <a:solidFill>
                  <a:srgbClr val="00B0F0"/>
                </a:solidFill>
              </a:rPr>
              <a:t>Trigger</a:t>
            </a:r>
            <a:r>
              <a:rPr lang="it-IT" sz="2300" dirty="0">
                <a:solidFill>
                  <a:srgbClr val="002060"/>
                </a:solidFill>
              </a:rPr>
              <a:t>: emozione, esercizio, patologie delle vie aeree superiori, test di provocazione bronchiale</a:t>
            </a:r>
          </a:p>
          <a:p>
            <a:pPr lvl="0">
              <a:buClr>
                <a:srgbClr val="5FCBEF"/>
              </a:buClr>
            </a:pPr>
            <a:endParaRPr lang="it-IT" sz="2300" dirty="0">
              <a:solidFill>
                <a:srgbClr val="002060"/>
              </a:solidFill>
            </a:endParaRPr>
          </a:p>
          <a:p>
            <a:pPr lvl="0">
              <a:buClr>
                <a:srgbClr val="5FCBEF"/>
              </a:buClr>
            </a:pPr>
            <a:r>
              <a:rPr lang="it-IT" sz="2300" b="1" dirty="0">
                <a:solidFill>
                  <a:srgbClr val="00B0F0"/>
                </a:solidFill>
              </a:rPr>
              <a:t>Terapia</a:t>
            </a:r>
            <a:r>
              <a:rPr lang="it-IT" sz="2300" dirty="0">
                <a:solidFill>
                  <a:srgbClr val="002060"/>
                </a:solidFill>
              </a:rPr>
              <a:t>: “</a:t>
            </a:r>
            <a:r>
              <a:rPr lang="it-IT" sz="2300" dirty="0" err="1">
                <a:solidFill>
                  <a:srgbClr val="002060"/>
                </a:solidFill>
              </a:rPr>
              <a:t>panting</a:t>
            </a:r>
            <a:r>
              <a:rPr lang="it-IT" sz="2300" dirty="0">
                <a:solidFill>
                  <a:srgbClr val="002060"/>
                </a:solidFill>
              </a:rPr>
              <a:t>”, far tossire, He-O2, respirazione rilassata, terapia del linguaggio (logopedista)</a:t>
            </a:r>
          </a:p>
          <a:p>
            <a:endParaRPr lang="it-IT" sz="2300" dirty="0">
              <a:solidFill>
                <a:schemeClr val="tx1"/>
              </a:solidFill>
            </a:endParaRPr>
          </a:p>
          <a:p>
            <a:endParaRPr lang="it-IT" sz="23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pPr marL="57150" indent="0"/>
            <a:endParaRPr lang="it-IT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pPr marL="457200" lvl="1" indent="0"/>
            <a:endParaRPr lang="it-IT" sz="1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1114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477265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EGPA - Granulomatosi eosinofila con </a:t>
            </a:r>
            <a:r>
              <a:rPr lang="it-IT" dirty="0" err="1"/>
              <a:t>poliangioite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66712" y="1357298"/>
            <a:ext cx="4950394" cy="23698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American College of </a:t>
            </a:r>
            <a:r>
              <a:rPr lang="it-IT" sz="18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Rheumatology</a:t>
            </a:r>
            <a:r>
              <a:rPr lang="it-IT" sz="1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r>
              <a:rPr lang="it-IT" sz="1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(4 dei seguenti in ambito di </a:t>
            </a:r>
            <a:r>
              <a:rPr lang="it-IT" sz="18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vasculite</a:t>
            </a:r>
            <a:r>
              <a:rPr lang="it-IT" sz="1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Asma bronchiale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Eosinofilia (&gt; 10% della conta totale dei GB)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Neuropatia periferica attribuibile a </a:t>
            </a:r>
            <a:r>
              <a:rPr lang="it-IT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vasculite</a:t>
            </a:r>
            <a:endParaRPr lang="it-IT" sz="1600" b="1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Infiltrati polmonari transitori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Patologia </a:t>
            </a:r>
            <a:r>
              <a:rPr lang="it-IT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rinosinusitica</a:t>
            </a:r>
            <a:endParaRPr lang="it-IT" sz="1600" b="1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Biopsia positiva per infiltrato eosinofila </a:t>
            </a:r>
          </a:p>
          <a:p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       </a:t>
            </a:r>
            <a:r>
              <a:rPr lang="it-IT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extravascolare</a:t>
            </a: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74758" y="4714884"/>
            <a:ext cx="5149936" cy="11079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Criteri </a:t>
            </a:r>
            <a:r>
              <a:rPr lang="it-IT" sz="18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Lanham</a:t>
            </a:r>
            <a:r>
              <a:rPr lang="it-IT" sz="18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(tutti i seguenti):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Asma bronchiale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Eosinofilia (&gt; 1.5 x 10ꝰ cellule/L)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Vasculite</a:t>
            </a:r>
            <a:r>
              <a:rPr lang="it-IT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sistemica, 2 o più siti </a:t>
            </a:r>
            <a:r>
              <a:rPr lang="it-IT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extrapolmonari</a:t>
            </a:r>
            <a:endParaRPr lang="it-IT" sz="1600" b="1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Picture 4" descr="Risultati immagini per churg-strau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93" y="1015618"/>
            <a:ext cx="2612195" cy="349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64" y="3857628"/>
            <a:ext cx="3381714" cy="5907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290" y="5929330"/>
            <a:ext cx="3871272" cy="53183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238480" y="3429000"/>
            <a:ext cx="2500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1314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Sensibilità: 85%, specificità: 99.7%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1" y="4726898"/>
            <a:ext cx="3024335" cy="20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2398" y="1071546"/>
            <a:ext cx="10787138" cy="55007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EGPA – ALGORITMO TERAPEUTICO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09" y="1076347"/>
            <a:ext cx="6477000" cy="549592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071664" y="659735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700" b="1" dirty="0" err="1">
                <a:solidFill>
                  <a:schemeClr val="tx1"/>
                </a:solidFill>
                <a:latin typeface="AdvPTimesB"/>
              </a:rPr>
              <a:t>Raffray</a:t>
            </a:r>
            <a:r>
              <a:rPr lang="it-IT" sz="700" b="1" dirty="0">
                <a:solidFill>
                  <a:schemeClr val="tx1"/>
                </a:solidFill>
                <a:latin typeface="AdvPTimesB"/>
              </a:rPr>
              <a:t> L &amp; </a:t>
            </a:r>
            <a:r>
              <a:rPr lang="it-IT" sz="700" b="1" dirty="0" err="1">
                <a:solidFill>
                  <a:schemeClr val="tx1"/>
                </a:solidFill>
                <a:latin typeface="AdvPTimesB"/>
              </a:rPr>
              <a:t>Guillevin</a:t>
            </a:r>
            <a:r>
              <a:rPr lang="it-IT" sz="700" b="1" dirty="0">
                <a:solidFill>
                  <a:schemeClr val="tx1"/>
                </a:solidFill>
                <a:latin typeface="AdvPTimesB"/>
              </a:rPr>
              <a:t> L: «</a:t>
            </a:r>
            <a:r>
              <a:rPr lang="en-US" sz="700" b="1" dirty="0">
                <a:solidFill>
                  <a:schemeClr val="tx1"/>
                </a:solidFill>
              </a:rPr>
              <a:t>Treatment of Eosinophilic Granulomatosis with </a:t>
            </a:r>
            <a:r>
              <a:rPr lang="en-US" sz="700" b="1" dirty="0" err="1">
                <a:solidFill>
                  <a:schemeClr val="tx1"/>
                </a:solidFill>
              </a:rPr>
              <a:t>Polyangiitis</a:t>
            </a:r>
            <a:r>
              <a:rPr lang="en-US" sz="700" b="1" dirty="0">
                <a:solidFill>
                  <a:schemeClr val="tx1"/>
                </a:solidFill>
              </a:rPr>
              <a:t>: </a:t>
            </a:r>
            <a:r>
              <a:rPr lang="it-IT" sz="700" b="1" dirty="0">
                <a:solidFill>
                  <a:schemeClr val="tx1"/>
                </a:solidFill>
              </a:rPr>
              <a:t>A </a:t>
            </a:r>
            <a:r>
              <a:rPr lang="it-IT" sz="700" b="1" dirty="0" err="1">
                <a:solidFill>
                  <a:schemeClr val="tx1"/>
                </a:solidFill>
              </a:rPr>
              <a:t>Review</a:t>
            </a:r>
            <a:r>
              <a:rPr lang="it-IT" sz="700" b="1" dirty="0">
                <a:solidFill>
                  <a:schemeClr val="tx1"/>
                </a:solidFill>
              </a:rPr>
              <a:t>», </a:t>
            </a:r>
            <a:r>
              <a:rPr lang="it-IT" sz="700" b="1" dirty="0" err="1">
                <a:solidFill>
                  <a:schemeClr val="tx1"/>
                </a:solidFill>
              </a:rPr>
              <a:t>Drugs</a:t>
            </a:r>
            <a:r>
              <a:rPr lang="it-IT" sz="700" b="1" dirty="0">
                <a:solidFill>
                  <a:schemeClr val="tx1"/>
                </a:solidFill>
              </a:rPr>
              <a:t> </a:t>
            </a:r>
            <a:r>
              <a:rPr lang="it-IT" sz="700" b="1" dirty="0" err="1">
                <a:solidFill>
                  <a:schemeClr val="tx1"/>
                </a:solidFill>
              </a:rPr>
              <a:t>may</a:t>
            </a:r>
            <a:r>
              <a:rPr lang="it-IT" sz="700" b="1" dirty="0">
                <a:solidFill>
                  <a:schemeClr val="tx1"/>
                </a:solidFill>
              </a:rPr>
              <a:t> 2018,  https://doi.org/10.1007/s40265-018-0920-8</a:t>
            </a: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Aspergillosi </a:t>
            </a:r>
            <a:r>
              <a:rPr lang="it-IT" dirty="0" err="1"/>
              <a:t>BroncoPolmonare</a:t>
            </a:r>
            <a:r>
              <a:rPr lang="it-IT" dirty="0"/>
              <a:t> Allergica (ABPA)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Complessa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reazione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ipersensibilità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risposta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colonizzazione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vie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aeree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parte del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micofita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fumigatus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avviene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pressochè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esclusivamente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affetti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asma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bronchiale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fibrosi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cistica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cronica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ripetuti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episodi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bronchiale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infiammazione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ingombro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endoluminale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mucoso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determinare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formazione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bronchiettasie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fibrosi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insufficienza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respiratoria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Prevalenza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ABPA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asmatici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2.5%</a:t>
            </a:r>
          </a:p>
          <a:p>
            <a:pPr marL="285750" indent="-285750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ABPA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distinta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dalla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SAFS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(Severe Asthma with Fungal Sensitization)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945063" y="6442525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 err="1">
                <a:solidFill>
                  <a:schemeClr val="tx1"/>
                </a:solidFill>
              </a:rPr>
              <a:t>Aspergillus</a:t>
            </a:r>
            <a:r>
              <a:rPr lang="it-IT" sz="1400" i="1" dirty="0">
                <a:solidFill>
                  <a:schemeClr val="tx1"/>
                </a:solidFill>
              </a:rPr>
              <a:t> </a:t>
            </a:r>
            <a:r>
              <a:rPr lang="it-IT" sz="1400" i="1" dirty="0" err="1">
                <a:solidFill>
                  <a:schemeClr val="tx1"/>
                </a:solidFill>
              </a:rPr>
              <a:t>fumigatus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61" y="4619852"/>
            <a:ext cx="2004805" cy="16821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347" y="4619853"/>
            <a:ext cx="2270436" cy="17059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879467" y="6429396"/>
            <a:ext cx="1514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Calibri" panose="020F0502020204030204" pitchFamily="34" charset="0"/>
              </a:rPr>
              <a:t>ABPA : HR-CT </a:t>
            </a:r>
            <a:r>
              <a:rPr lang="it-IT" sz="1400" dirty="0" err="1">
                <a:solidFill>
                  <a:schemeClr val="tx1"/>
                </a:solidFill>
                <a:latin typeface="Calibri" panose="020F0502020204030204" pitchFamily="34" charset="0"/>
              </a:rPr>
              <a:t>scan</a:t>
            </a:r>
            <a:endParaRPr lang="it-IT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659" y="4619853"/>
            <a:ext cx="2342233" cy="16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Aspergillosi </a:t>
            </a:r>
            <a:r>
              <a:rPr lang="it-IT"/>
              <a:t>BroncoPolmonare</a:t>
            </a:r>
            <a:r>
              <a:rPr lang="it-IT" dirty="0"/>
              <a:t> Allergica (ABPA)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Criteri diagnostici: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8" y="2357430"/>
            <a:ext cx="10824128" cy="38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8757185" cy="1152128"/>
          </a:xfrm>
        </p:spPr>
        <p:txBody>
          <a:bodyPr>
            <a:normAutofit fontScale="90000"/>
          </a:bodyPr>
          <a:lstStyle/>
          <a:p>
            <a:r>
              <a:rPr lang="it-IT" dirty="0"/>
              <a:t>Aspergillosi </a:t>
            </a:r>
            <a:r>
              <a:rPr lang="it-IT" dirty="0" err="1"/>
              <a:t>BroncoPolmonare</a:t>
            </a:r>
            <a:r>
              <a:rPr lang="it-IT" dirty="0"/>
              <a:t> Allergica (ABPA)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0721F5-2BEC-42DF-9D3B-3FF9AF8606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35360" y="1571612"/>
            <a:ext cx="96897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spc="-150" dirty="0">
                <a:solidFill>
                  <a:srgbClr val="002060"/>
                </a:solidFill>
                <a:cs typeface="Calibri" panose="020F0502020204030204" pitchFamily="34" charset="0"/>
              </a:rPr>
              <a:t>Caratteristiche delle patologie allergiche polmonari da </a:t>
            </a:r>
            <a:r>
              <a:rPr lang="it-IT" sz="2000" spc="-150" dirty="0" err="1">
                <a:solidFill>
                  <a:srgbClr val="002060"/>
                </a:solidFill>
                <a:cs typeface="Calibri" panose="020F0502020204030204" pitchFamily="34" charset="0"/>
              </a:rPr>
              <a:t>Aspergillus</a:t>
            </a:r>
            <a:endParaRPr lang="it-IT" sz="2000" spc="-15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51067"/>
              </p:ext>
            </p:extLst>
          </p:nvPr>
        </p:nvGraphicFramePr>
        <p:xfrm>
          <a:off x="695400" y="2060848"/>
          <a:ext cx="91440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869688249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883264472"/>
                    </a:ext>
                  </a:extLst>
                </a:gridCol>
                <a:gridCol w="2211288">
                  <a:extLst>
                    <a:ext uri="{9D8B030D-6E8A-4147-A177-3AD203B41FA5}">
                      <a16:colId xmlns:a16="http://schemas.microsoft.com/office/drawing/2014/main" val="4185499658"/>
                    </a:ext>
                  </a:extLst>
                </a:gridCol>
                <a:gridCol w="1979712">
                  <a:extLst>
                    <a:ext uri="{9D8B030D-6E8A-4147-A177-3AD203B41FA5}">
                      <a16:colId xmlns:a16="http://schemas.microsoft.com/office/drawing/2014/main" val="20044313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SOTTOTIPO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CARATTERISTICHE CLINICHE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MARKERS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</a:rPr>
                        <a:t> DIAGNOSTICI IMMUNOLOGICI 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APPROCCIO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</a:rPr>
                        <a:t> TERAPEUTICO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198441"/>
                  </a:ext>
                </a:extLst>
              </a:tr>
              <a:tr h="790464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ABPA nell’asma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Sintomi asmatici persistenti o in aumento e bronchiettasie (+/-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plugging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 mucoso e modificazioni «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tree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bud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») dimostrati tramite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100" baseline="0" dirty="0" err="1">
                          <a:solidFill>
                            <a:schemeClr val="tx1"/>
                          </a:solidFill>
                        </a:rPr>
                        <a:t>imaging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toracico; gli esami colturali possono risultare positivi per </a:t>
                      </a:r>
                      <a:r>
                        <a:rPr lang="it-IT" sz="1100" i="1" baseline="0" dirty="0" err="1">
                          <a:solidFill>
                            <a:schemeClr val="tx1"/>
                          </a:solidFill>
                        </a:rPr>
                        <a:t>Aspergillus</a:t>
                      </a:r>
                      <a:r>
                        <a:rPr lang="it-IT" sz="110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100" i="1" baseline="0" dirty="0" err="1">
                          <a:solidFill>
                            <a:schemeClr val="tx1"/>
                          </a:solidFill>
                        </a:rPr>
                        <a:t>spp</a:t>
                      </a:r>
                      <a:r>
                        <a:rPr lang="it-IT" sz="1100" i="1" baseline="0" dirty="0">
                          <a:solidFill>
                            <a:schemeClr val="tx1"/>
                          </a:solidFill>
                        </a:rPr>
                        <a:t>.  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Marcatissimo incremento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IgE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 totali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Positività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agli 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SPT e/o alle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IgE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 specifiche per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Aspergillus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+/- elevazione delle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 specifiche per </a:t>
                      </a:r>
                      <a:r>
                        <a:rPr lang="it-IT" sz="1100" dirty="0" err="1">
                          <a:solidFill>
                            <a:schemeClr val="tx1"/>
                          </a:solidFill>
                        </a:rPr>
                        <a:t>Aspergillus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Eventuale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r</a:t>
                      </a: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iscontro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di eosinofilia 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Corticosteroidi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sistemici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ICS, broncodilatatori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Agenti antifungini a cicli in casi selezionati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+/- anti-</a:t>
                      </a:r>
                      <a:r>
                        <a:rPr lang="it-IT" sz="1100" baseline="0" dirty="0" err="1">
                          <a:solidFill>
                            <a:schemeClr val="tx1"/>
                          </a:solidFill>
                        </a:rPr>
                        <a:t>IgE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it-IT" sz="1100" baseline="0" dirty="0" err="1">
                          <a:solidFill>
                            <a:schemeClr val="tx1"/>
                          </a:solidFill>
                        </a:rPr>
                        <a:t>omalizumab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 err="1">
                          <a:solidFill>
                            <a:schemeClr val="tx1"/>
                          </a:solidFill>
                        </a:rPr>
                        <a:t>Evitamento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esposizione a fonti fungine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075797"/>
                  </a:ext>
                </a:extLst>
              </a:tr>
              <a:tr h="790464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ABPA nella fibrosi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</a:rPr>
                        <a:t> cistica (FC)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Simile all’ABPA non-FC + progressivo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declino polmonare , che può divenire permanente. 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Come per ABPA non–FC (Vedi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sopra)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Come per ABPA non–FC (Vedi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sopra)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  <a:p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441053"/>
                  </a:ext>
                </a:extLst>
              </a:tr>
              <a:tr h="790464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SAFS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Asma richiedente alte dosi di ICS e spesso un controller addizionale + sensibilizzazione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a funghi (non necessariamente </a:t>
                      </a:r>
                      <a:r>
                        <a:rPr lang="it-IT" sz="1100" i="1" baseline="0" dirty="0" err="1">
                          <a:solidFill>
                            <a:schemeClr val="tx1"/>
                          </a:solidFill>
                        </a:rPr>
                        <a:t>Aspergilus</a:t>
                      </a:r>
                      <a:r>
                        <a:rPr lang="it-IT" sz="110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100" i="1" baseline="0" dirty="0" err="1">
                          <a:solidFill>
                            <a:schemeClr val="tx1"/>
                          </a:solidFill>
                        </a:rPr>
                        <a:t>spp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). </a:t>
                      </a:r>
                    </a:p>
                    <a:p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Le bronchiettasie centrali sono solitamente assenti.</a:t>
                      </a:r>
                    </a:p>
                    <a:p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Non soddisfatti i criteri diagnostici per ABPA.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SPT positività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e/o livelli sierici elevati di </a:t>
                      </a:r>
                      <a:r>
                        <a:rPr lang="it-IT" sz="1100" baseline="0" dirty="0" err="1">
                          <a:solidFill>
                            <a:schemeClr val="tx1"/>
                          </a:solidFill>
                        </a:rPr>
                        <a:t>IgE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specifiche antifungine.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Massima terapia inalatoria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+/-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anti-</a:t>
                      </a:r>
                      <a:r>
                        <a:rPr lang="it-IT" sz="1100" baseline="0" dirty="0" err="1">
                          <a:solidFill>
                            <a:schemeClr val="tx1"/>
                          </a:solidFill>
                        </a:rPr>
                        <a:t>IgE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it-IT" sz="1100" baseline="0" dirty="0" err="1">
                          <a:solidFill>
                            <a:schemeClr val="tx1"/>
                          </a:solidFill>
                        </a:rPr>
                        <a:t>omalizumab</a:t>
                      </a: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>
                          <a:solidFill>
                            <a:schemeClr val="tx1"/>
                          </a:solidFill>
                        </a:rPr>
                        <a:t>agenti antifungini in corso di studio/ valutazione</a:t>
                      </a:r>
                    </a:p>
                    <a:p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907337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603104" y="6453009"/>
            <a:ext cx="58480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(da 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Muldoon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EG et al. :  «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Allergic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and non invasive 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infectious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pulmonary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aspergillosis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syndromes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» , </a:t>
            </a:r>
          </a:p>
          <a:p>
            <a:pPr algn="ctr"/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Clin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Chest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Calibri" panose="020F0502020204030204" pitchFamily="34" charset="0"/>
              </a:rPr>
              <a:t>Med</a:t>
            </a:r>
            <a:r>
              <a:rPr lang="it-IT" sz="1100" dirty="0">
                <a:solidFill>
                  <a:schemeClr val="tx1"/>
                </a:solidFill>
                <a:latin typeface="Calibri" panose="020F0502020204030204" pitchFamily="34" charset="0"/>
              </a:rPr>
              <a:t> 38 (2017): 521-534,  con modificazioni)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945742" y="5733256"/>
            <a:ext cx="18806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/>
                </a:solidFill>
                <a:latin typeface="Trebuchet MS" panose="020B0603020202020204" pitchFamily="34" charset="0"/>
              </a:rPr>
              <a:t>Legenda: </a:t>
            </a:r>
          </a:p>
          <a:p>
            <a:pPr marL="171450" indent="-171450">
              <a:buFontTx/>
              <a:buChar char="-"/>
            </a:pPr>
            <a:r>
              <a:rPr lang="it-IT" sz="900" dirty="0">
                <a:solidFill>
                  <a:schemeClr val="tx1"/>
                </a:solidFill>
                <a:latin typeface="Trebuchet MS" panose="020B0603020202020204" pitchFamily="34" charset="0"/>
              </a:rPr>
              <a:t>ICS = corticosteroidi inalatori</a:t>
            </a:r>
          </a:p>
          <a:p>
            <a:pPr marL="171450" indent="-171450">
              <a:buFontTx/>
              <a:buChar char="-"/>
            </a:pPr>
            <a:r>
              <a:rPr lang="it-IT" sz="900" dirty="0">
                <a:solidFill>
                  <a:schemeClr val="tx1"/>
                </a:solidFill>
                <a:latin typeface="Trebuchet MS" panose="020B0603020202020204" pitchFamily="34" charset="0"/>
              </a:rPr>
              <a:t>SPT = </a:t>
            </a:r>
            <a:r>
              <a:rPr lang="it-IT" sz="900" dirty="0" err="1">
                <a:solidFill>
                  <a:schemeClr val="tx1"/>
                </a:solidFill>
                <a:latin typeface="Trebuchet MS" panose="020B0603020202020204" pitchFamily="34" charset="0"/>
              </a:rPr>
              <a:t>Skin</a:t>
            </a:r>
            <a:r>
              <a:rPr lang="it-IT" sz="9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it-IT" sz="9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Prick</a:t>
            </a:r>
            <a:r>
              <a:rPr lang="it-IT" sz="900" dirty="0">
                <a:solidFill>
                  <a:schemeClr val="tx1"/>
                </a:solidFill>
                <a:latin typeface="Trebuchet MS" panose="020B0603020202020204" pitchFamily="34" charset="0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7991" t="26246" r="37528" b="63072"/>
          <a:stretch>
            <a:fillRect/>
          </a:stretch>
        </p:blipFill>
        <p:spPr bwMode="auto">
          <a:xfrm>
            <a:off x="2952728" y="500042"/>
            <a:ext cx="8643998" cy="10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39700" dir="2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523836" y="1714488"/>
            <a:ext cx="9215502" cy="51435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92" y="2000240"/>
            <a:ext cx="7436911" cy="46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AutoShape 4" descr="Publication cover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 descr="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968253" cy="1285860"/>
          </a:xfrm>
          <a:prstGeom prst="rect">
            <a:avLst/>
          </a:prstGeom>
          <a:effectLst>
            <a:outerShdw blurRad="50800" dist="139700" dir="2400000" algn="tl" rotWithShape="0">
              <a:prstClr val="black">
                <a:alpha val="35000"/>
              </a:prst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4952992" y="12144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A stratified approach to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comorbidity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assessment (1) </a:t>
            </a:r>
            <a:br>
              <a:rPr lang="en-US" sz="1800" dirty="0">
                <a:solidFill>
                  <a:srgbClr val="002060"/>
                </a:solidFill>
                <a:latin typeface="+mn-lt"/>
              </a:rPr>
            </a:br>
            <a:endParaRPr lang="it-IT" sz="1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420019" y="1510445"/>
            <a:ext cx="8284451" cy="4078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DEFINIZIONE DI ASMA GRAVE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9FC3004-D962-485A-930B-ED87E279CEF4}"/>
              </a:ext>
            </a:extLst>
          </p:cNvPr>
          <p:cNvSpPr/>
          <p:nvPr/>
        </p:nvSpPr>
        <p:spPr>
          <a:xfrm>
            <a:off x="523836" y="5805264"/>
            <a:ext cx="6652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chemeClr val="tx1"/>
                </a:solidFill>
                <a:latin typeface="Georgia" panose="02040502050405020303" pitchFamily="18" charset="0"/>
              </a:rPr>
              <a:t>International ERS/ATS guidelines on definition, evaluation and treatment of severe asthma</a:t>
            </a:r>
          </a:p>
          <a:p>
            <a:pPr>
              <a:defRPr/>
            </a:pPr>
            <a:endParaRPr lang="en-US" sz="1050" dirty="0">
              <a:solidFill>
                <a:schemeClr val="tx1"/>
              </a:solidFill>
              <a:latin typeface="Helvetica Neue"/>
            </a:endParaRPr>
          </a:p>
          <a:p>
            <a:r>
              <a:rPr lang="it-IT" sz="105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Kian</a:t>
            </a:r>
            <a:r>
              <a:rPr lang="it-IT" sz="105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Fan </a:t>
            </a:r>
            <a:r>
              <a:rPr lang="it-IT" sz="105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Chung</a:t>
            </a:r>
            <a:r>
              <a:rPr lang="it-IT" sz="105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et al. </a:t>
            </a:r>
          </a:p>
          <a:p>
            <a:r>
              <a:rPr lang="it-IT" sz="105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European</a:t>
            </a:r>
            <a:r>
              <a:rPr lang="it-IT" sz="105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105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Respiratory</a:t>
            </a:r>
            <a:r>
              <a:rPr lang="it-IT" sz="105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Journal 2014 43: 343-373; DOI: 10.1183/09031936.00202013 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523836" y="1571613"/>
            <a:ext cx="2979876" cy="1137307"/>
          </a:xfrm>
          <a:prstGeom prst="round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Determinare la severità basandosi sul trattamento negli anni precedenti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4799856" y="1555190"/>
            <a:ext cx="3384376" cy="1153730"/>
          </a:xfrm>
          <a:prstGeom prst="round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Determinare il livello di controllo dell’asma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9400807" y="1555189"/>
            <a:ext cx="1879769" cy="1081723"/>
          </a:xfrm>
          <a:prstGeom prst="round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Diagnosi di asma severo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503712" y="1571613"/>
            <a:ext cx="1245847" cy="1065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3554009" y="1736011"/>
            <a:ext cx="119555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8234528" y="1702386"/>
            <a:ext cx="1101831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81627" y="2747995"/>
            <a:ext cx="2822086" cy="1617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39416" y="2780928"/>
            <a:ext cx="2664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Asma che richiede terapia di </a:t>
            </a:r>
            <a:b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4-5 GINA (medio-alta dose di ICS, LABA, leucotrieni, teofillina) per l’anno precedente </a:t>
            </a:r>
            <a:r>
              <a:rPr lang="it-IT"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corticosteroidi 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sistemici per ≥50% dell’anno precedente per evitare che diventi «non-controllato»</a:t>
            </a:r>
            <a:endParaRPr lang="it-IT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45604" y="4680731"/>
            <a:ext cx="2658108" cy="76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839416" y="4767535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Asma che rimane «non-controllato» nonostante questa terapia</a:t>
            </a:r>
            <a:endParaRPr lang="it-IT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307174" y="2775994"/>
            <a:ext cx="2420716" cy="264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223792" y="2788999"/>
            <a:ext cx="250409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Asma non-controllato</a:t>
            </a:r>
            <a:b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(≥1 dei seguenti criteri:)</a:t>
            </a:r>
            <a:endParaRPr lang="it-IT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lvl="1" indent="-171450">
              <a:buFont typeface="Arial" panose="020B0604020202020204" pitchFamily="34" charset="0"/>
              <a:buChar char="−"/>
            </a:pPr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Scarso controllo dei sintomi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 &gt; 1.5 o ACT &lt; 20</a:t>
            </a:r>
          </a:p>
          <a:p>
            <a:pPr marL="363538" lvl="1" indent="-171450">
              <a:buFont typeface="Arial" panose="020B0604020202020204" pitchFamily="34" charset="0"/>
              <a:buChar char="−"/>
            </a:pPr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Frequenti esacerbazioni severe: 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2 assunzioni di corticosteroidi sistemici (per almeno 3 giorni ciascuna)</a:t>
            </a:r>
          </a:p>
          <a:p>
            <a:pPr marL="363538" lvl="1" indent="-171450">
              <a:buFont typeface="Arial" panose="020B0604020202020204" pitchFamily="34" charset="0"/>
              <a:buChar char="−"/>
            </a:pPr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 esacerbazioni:</a:t>
            </a:r>
            <a:b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1 ospedalizzazione, ricovero in Terapia Intensiva o ventilazione </a:t>
            </a:r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meccaninca</a:t>
            </a:r>
            <a:endParaRPr 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lvl="1" indent="-171450">
              <a:buFont typeface="Arial" panose="020B0604020202020204" pitchFamily="34" charset="0"/>
              <a:buChar char="−"/>
            </a:pPr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Limitazione del flusso aereo: 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FEV1 &lt;80% del predetto dopo </a:t>
            </a:r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approriata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broncodilatazione</a:t>
            </a:r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580744" y="2747995"/>
            <a:ext cx="2123726" cy="183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6600056" y="2805306"/>
            <a:ext cx="20720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Asma Controllato:</a:t>
            </a:r>
            <a:b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peggioramento consensuale alla riduzione della riduzione della terapia con alta dose di ICS, corticosteroidi sistemici o farmaci biologici.</a:t>
            </a:r>
            <a:endParaRPr lang="it-IT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390850" y="4365104"/>
            <a:ext cx="1245847" cy="40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681626" y="424751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OPPURE</a:t>
            </a:r>
            <a:endParaRPr lang="it-IT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4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23836" y="1714488"/>
            <a:ext cx="9215502" cy="51435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16" y="1785926"/>
            <a:ext cx="7286676" cy="52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7991" t="26246" r="37528" b="63072"/>
          <a:stretch>
            <a:fillRect/>
          </a:stretch>
        </p:blipFill>
        <p:spPr bwMode="auto">
          <a:xfrm>
            <a:off x="2952728" y="500042"/>
            <a:ext cx="8643998" cy="10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39700" dir="24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7" name="Immagine 6" descr="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968253" cy="1285860"/>
          </a:xfrm>
          <a:prstGeom prst="rect">
            <a:avLst/>
          </a:prstGeom>
          <a:effectLst>
            <a:outerShdw blurRad="50800" dist="139700" dir="2400000" algn="tl" rotWithShape="0">
              <a:prstClr val="black">
                <a:alpha val="35000"/>
              </a:prst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4952992" y="12144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A stratified approach to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comorbidity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assessment (2) </a:t>
            </a:r>
            <a:br>
              <a:rPr lang="en-US" sz="1800" dirty="0">
                <a:solidFill>
                  <a:srgbClr val="002060"/>
                </a:solidFill>
                <a:latin typeface="+mn-lt"/>
              </a:rPr>
            </a:br>
            <a:endParaRPr lang="it-IT" sz="1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8509811" cy="1152128"/>
          </a:xfrm>
        </p:spPr>
        <p:txBody>
          <a:bodyPr>
            <a:normAutofit fontScale="90000"/>
          </a:bodyPr>
          <a:lstStyle/>
          <a:p>
            <a:pPr marL="444500" indent="-444500"/>
            <a:r>
              <a:rPr lang="it-IT" dirty="0"/>
              <a:t>OTTIMIZZARE LA TERAPIA FARMACOLOGICA CON I FARMACI CORRENTEMENTE USATI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360" y="1700808"/>
            <a:ext cx="10945216" cy="4942902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Combinazioni </a:t>
            </a:r>
            <a:r>
              <a:rPr lang="it-IT" sz="2400" b="1" dirty="0">
                <a:solidFill>
                  <a:srgbClr val="00B0F0"/>
                </a:solidFill>
              </a:rPr>
              <a:t>ICS/LABA ad alto dosaggio</a:t>
            </a:r>
            <a:r>
              <a:rPr lang="it-IT" sz="2400" dirty="0">
                <a:solidFill>
                  <a:srgbClr val="002060"/>
                </a:solidFill>
              </a:rPr>
              <a:t>, associate eventualmente 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 err="1">
                <a:solidFill>
                  <a:srgbClr val="002060"/>
                </a:solidFill>
              </a:rPr>
              <a:t>tiotropio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dirty="0" err="1">
                <a:solidFill>
                  <a:srgbClr val="002060"/>
                </a:solidFill>
              </a:rPr>
              <a:t>montelukast</a:t>
            </a:r>
            <a:r>
              <a:rPr lang="it-IT" sz="2400" dirty="0">
                <a:solidFill>
                  <a:srgbClr val="002060"/>
                </a:solidFill>
              </a:rPr>
              <a:t> e/o teofillina</a:t>
            </a:r>
          </a:p>
          <a:p>
            <a:endParaRPr lang="it-IT" sz="240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Se il paziente diventa </a:t>
            </a:r>
            <a:r>
              <a:rPr lang="it-IT" sz="2400" b="1" dirty="0">
                <a:solidFill>
                  <a:srgbClr val="00B0F0"/>
                </a:solidFill>
              </a:rPr>
              <a:t>controllato</a:t>
            </a:r>
          </a:p>
          <a:p>
            <a:pPr lvl="1"/>
            <a:r>
              <a:rPr lang="it-IT" sz="2000" b="1" dirty="0">
                <a:solidFill>
                  <a:srgbClr val="00B0F0"/>
                </a:solidFill>
              </a:rPr>
              <a:t>Provare a ridurre la terapia </a:t>
            </a:r>
            <a:r>
              <a:rPr lang="it-IT" sz="2000" dirty="0">
                <a:solidFill>
                  <a:srgbClr val="002060"/>
                </a:solidFill>
              </a:rPr>
              <a:t>e verificare se si perde il controllo  </a:t>
            </a:r>
            <a:r>
              <a:rPr lang="it-IT" sz="2000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b="1" i="1" dirty="0">
                <a:solidFill>
                  <a:srgbClr val="002060"/>
                </a:solidFill>
              </a:rPr>
              <a:t>ASMA GRAVE CONTROLLATO</a:t>
            </a:r>
          </a:p>
          <a:p>
            <a:pPr marL="457200" lvl="1" indent="0">
              <a:buNone/>
            </a:pPr>
            <a:endParaRPr lang="it-IT" sz="2000" b="1" i="1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Se il paziente </a:t>
            </a:r>
            <a:r>
              <a:rPr lang="it-IT" sz="2400" b="1" dirty="0">
                <a:solidFill>
                  <a:srgbClr val="00B0F0"/>
                </a:solidFill>
              </a:rPr>
              <a:t>non</a:t>
            </a:r>
            <a:r>
              <a:rPr lang="it-IT" sz="2400" dirty="0">
                <a:solidFill>
                  <a:srgbClr val="002060"/>
                </a:solidFill>
              </a:rPr>
              <a:t> risulta </a:t>
            </a:r>
            <a:r>
              <a:rPr lang="it-IT" sz="2400" b="1" dirty="0">
                <a:solidFill>
                  <a:srgbClr val="00B0F0"/>
                </a:solidFill>
              </a:rPr>
              <a:t>controllato</a:t>
            </a:r>
          </a:p>
          <a:p>
            <a:pPr lvl="1"/>
            <a:r>
              <a:rPr lang="it-IT" sz="2000" dirty="0">
                <a:solidFill>
                  <a:srgbClr val="002060"/>
                </a:solidFill>
              </a:rPr>
              <a:t>Mantenere la terapia e studiare </a:t>
            </a:r>
            <a:r>
              <a:rPr lang="it-IT" sz="2000" b="1" dirty="0">
                <a:solidFill>
                  <a:srgbClr val="00B0F0"/>
                </a:solidFill>
              </a:rPr>
              <a:t>terapie aggiuntive </a:t>
            </a:r>
            <a:r>
              <a:rPr lang="it-IT" sz="2000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b="1" i="1" dirty="0">
                <a:solidFill>
                  <a:srgbClr val="002060"/>
                </a:solidFill>
              </a:rPr>
              <a:t>ASMA GRAVE NON CONTROLLATO</a:t>
            </a:r>
          </a:p>
          <a:p>
            <a:pPr lvl="1"/>
            <a:r>
              <a:rPr lang="it-IT" sz="2000" dirty="0">
                <a:solidFill>
                  <a:srgbClr val="002060"/>
                </a:solidFill>
              </a:rPr>
              <a:t>Procedere a </a:t>
            </a:r>
            <a:r>
              <a:rPr lang="it-IT" sz="2000" b="1" dirty="0" err="1">
                <a:solidFill>
                  <a:srgbClr val="00B0F0"/>
                </a:solidFill>
              </a:rPr>
              <a:t>feno</a:t>
            </a:r>
            <a:r>
              <a:rPr lang="it-IT" sz="2000" b="1" dirty="0">
                <a:solidFill>
                  <a:srgbClr val="00B0F0"/>
                </a:solidFill>
              </a:rPr>
              <a:t>/</a:t>
            </a:r>
            <a:r>
              <a:rPr lang="it-IT" sz="2000" b="1" dirty="0" err="1">
                <a:solidFill>
                  <a:srgbClr val="00B0F0"/>
                </a:solidFill>
              </a:rPr>
              <a:t>endotipizzazione</a:t>
            </a:r>
            <a:r>
              <a:rPr lang="it-IT" sz="2000" dirty="0">
                <a:solidFill>
                  <a:srgbClr val="002060"/>
                </a:solidFill>
              </a:rPr>
              <a:t> dell’asma</a:t>
            </a:r>
          </a:p>
          <a:p>
            <a:pPr lvl="1"/>
            <a:endParaRPr lang="it-IT" sz="1800" dirty="0"/>
          </a:p>
          <a:p>
            <a:pPr marL="0" indent="0">
              <a:buNone/>
            </a:pPr>
            <a:endParaRPr lang="it-IT" sz="20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259494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4008439" y="404813"/>
            <a:ext cx="6408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it-IT" alt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59496" y="2420888"/>
            <a:ext cx="7766936" cy="1646302"/>
          </a:xfrm>
        </p:spPr>
        <p:txBody>
          <a:bodyPr/>
          <a:lstStyle/>
          <a:p>
            <a:r>
              <a:rPr lang="it-IT" dirty="0"/>
              <a:t>FENOTIPI CLINICI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779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DEFINIZIONE DI FENOTIPO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360" y="1700808"/>
            <a:ext cx="8938642" cy="5157192"/>
          </a:xfrm>
        </p:spPr>
        <p:txBody>
          <a:bodyPr>
            <a:normAutofit lnSpcReduction="10000"/>
          </a:bodyPr>
          <a:lstStyle/>
          <a:p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L’asma è una malattia </a:t>
            </a:r>
            <a:r>
              <a:rPr lang="it-IT" altLang="it-IT" sz="2800" b="1" dirty="0">
                <a:solidFill>
                  <a:srgbClr val="00B0F0"/>
                </a:solidFill>
                <a:latin typeface="Calibri" charset="0"/>
              </a:rPr>
              <a:t>eterogenea</a:t>
            </a:r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 con elevata variabilità tra individui; essa presenta </a:t>
            </a:r>
            <a:r>
              <a:rPr lang="it-IT" altLang="it-IT" sz="2800" b="1" dirty="0">
                <a:solidFill>
                  <a:srgbClr val="00B0F0"/>
                </a:solidFill>
                <a:latin typeface="Calibri" charset="0"/>
              </a:rPr>
              <a:t>diversi FENOTIPI</a:t>
            </a:r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;</a:t>
            </a:r>
          </a:p>
          <a:p>
            <a:pPr marL="0" indent="0">
              <a:buNone/>
            </a:pPr>
            <a:endParaRPr lang="it-IT" altLang="it-IT" sz="2800" dirty="0">
              <a:solidFill>
                <a:srgbClr val="000066"/>
              </a:solidFill>
              <a:latin typeface="Calibri" charset="0"/>
            </a:endParaRPr>
          </a:p>
          <a:p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Per fenotipo si intende l’espressione di </a:t>
            </a:r>
            <a:r>
              <a:rPr lang="it-IT" altLang="it-IT" sz="2800" b="1" dirty="0">
                <a:solidFill>
                  <a:srgbClr val="00B0F0"/>
                </a:solidFill>
                <a:latin typeface="Calibri" charset="0"/>
              </a:rPr>
              <a:t>caratteristiche individuali</a:t>
            </a:r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  che sono derivate dalla </a:t>
            </a:r>
            <a:r>
              <a:rPr lang="it-IT" altLang="it-IT" sz="2800" b="1" dirty="0">
                <a:solidFill>
                  <a:srgbClr val="000066"/>
                </a:solidFill>
                <a:latin typeface="Calibri" charset="0"/>
              </a:rPr>
              <a:t>combinazione di  fattori genetici e ambientali</a:t>
            </a:r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;</a:t>
            </a:r>
          </a:p>
          <a:p>
            <a:pPr marL="0" indent="0">
              <a:buNone/>
            </a:pPr>
            <a:endParaRPr lang="it-IT" altLang="it-IT" sz="2800" dirty="0">
              <a:solidFill>
                <a:srgbClr val="000066"/>
              </a:solidFill>
              <a:latin typeface="Calibri" charset="0"/>
            </a:endParaRPr>
          </a:p>
          <a:p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Ogni individuo nasce con caratteristiche genetiche (</a:t>
            </a:r>
            <a:r>
              <a:rPr lang="it-IT" altLang="it-IT" sz="2800" b="1" dirty="0">
                <a:solidFill>
                  <a:srgbClr val="00B0F0"/>
                </a:solidFill>
                <a:latin typeface="Calibri" charset="0"/>
              </a:rPr>
              <a:t>GENOTIPO</a:t>
            </a:r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), le quali assieme ai fattori ambientali determinano le caratteristiche fisiche e biologiche dell’individuo (</a:t>
            </a:r>
            <a:r>
              <a:rPr lang="it-IT" altLang="it-IT" sz="2800" b="1" dirty="0">
                <a:solidFill>
                  <a:srgbClr val="00B0F0"/>
                </a:solidFill>
                <a:latin typeface="Calibri" charset="0"/>
              </a:rPr>
              <a:t>FENOTIPO</a:t>
            </a:r>
            <a:r>
              <a:rPr lang="it-IT" altLang="it-IT" sz="2800" dirty="0">
                <a:solidFill>
                  <a:srgbClr val="000066"/>
                </a:solidFill>
                <a:latin typeface="Calibri" charset="0"/>
              </a:rPr>
              <a:t>).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71477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CURRENT UNDERSTANDING OF PHENOTYPES IN ASTHMA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1498464"/>
            <a:ext cx="9231413" cy="4954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6255364" y="6551766"/>
            <a:ext cx="3357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>
                <a:solidFill>
                  <a:srgbClr val="000000"/>
                </a:solidFill>
              </a:rPr>
              <a:t>Hekking</a:t>
            </a:r>
            <a:r>
              <a:rPr lang="it-IT" sz="1100" dirty="0">
                <a:solidFill>
                  <a:srgbClr val="000000"/>
                </a:solidFill>
              </a:rPr>
              <a:t> PP, </a:t>
            </a:r>
            <a:r>
              <a:rPr lang="it-IT" sz="1100" i="1" dirty="0" err="1">
                <a:solidFill>
                  <a:srgbClr val="000000"/>
                </a:solidFill>
              </a:rPr>
              <a:t>et</a:t>
            </a:r>
            <a:r>
              <a:rPr lang="it-IT" sz="1100" i="1" dirty="0">
                <a:solidFill>
                  <a:srgbClr val="000000"/>
                </a:solidFill>
              </a:rPr>
              <a:t> al. J </a:t>
            </a:r>
            <a:r>
              <a:rPr lang="it-IT" sz="1100" i="1" dirty="0" err="1">
                <a:solidFill>
                  <a:srgbClr val="000000"/>
                </a:solidFill>
              </a:rPr>
              <a:t>Allergy</a:t>
            </a:r>
            <a:r>
              <a:rPr lang="it-IT" sz="1100" i="1" dirty="0">
                <a:solidFill>
                  <a:srgbClr val="000000"/>
                </a:solidFill>
              </a:rPr>
              <a:t> </a:t>
            </a:r>
            <a:r>
              <a:rPr lang="it-IT" sz="1100" i="1" dirty="0" err="1">
                <a:solidFill>
                  <a:srgbClr val="000000"/>
                </a:solidFill>
              </a:rPr>
              <a:t>Clin</a:t>
            </a:r>
            <a:r>
              <a:rPr lang="it-IT" sz="1100" i="1" dirty="0">
                <a:solidFill>
                  <a:srgbClr val="000000"/>
                </a:solidFill>
              </a:rPr>
              <a:t> </a:t>
            </a:r>
            <a:r>
              <a:rPr lang="it-IT" sz="1100" i="1" dirty="0" err="1">
                <a:solidFill>
                  <a:srgbClr val="000000"/>
                </a:solidFill>
              </a:rPr>
              <a:t>Immunol</a:t>
            </a:r>
            <a:r>
              <a:rPr lang="it-IT" sz="1100" i="1" dirty="0">
                <a:solidFill>
                  <a:srgbClr val="000000"/>
                </a:solidFill>
              </a:rPr>
              <a:t> </a:t>
            </a:r>
            <a:r>
              <a:rPr lang="it-IT" sz="1100" i="1" dirty="0" err="1">
                <a:solidFill>
                  <a:srgbClr val="000000"/>
                </a:solidFill>
              </a:rPr>
              <a:t>Pract</a:t>
            </a:r>
            <a:r>
              <a:rPr lang="it-IT" sz="1100" i="1" dirty="0">
                <a:solidFill>
                  <a:srgbClr val="000000"/>
                </a:solidFill>
              </a:rPr>
              <a:t>. 2014; </a:t>
            </a:r>
            <a:endParaRPr lang="it-IT" sz="1100" dirty="0">
              <a:solidFill>
                <a:srgbClr val="00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11824" y="5661248"/>
            <a:ext cx="86409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943872" y="5234532"/>
            <a:ext cx="86409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246876" y="5150136"/>
            <a:ext cx="4038457" cy="1190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591944" y="515719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 dirty="0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Esordio in età infantile, asma </a:t>
            </a:r>
            <a:r>
              <a:rPr lang="it-IT" sz="1200" b="1" dirty="0" err="1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eosinofilico</a:t>
            </a:r>
            <a:endParaRPr lang="it-IT" sz="1200" b="1" dirty="0">
              <a:solidFill>
                <a:srgbClr val="736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b="1" dirty="0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Esordio in età adulta, asma </a:t>
            </a:r>
            <a:r>
              <a:rPr lang="it-IT" sz="1200" b="1" dirty="0" err="1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eosinofilico</a:t>
            </a:r>
            <a:endParaRPr lang="it-IT" sz="1200" b="1" dirty="0">
              <a:solidFill>
                <a:srgbClr val="736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b="1" dirty="0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Esordio in età adulta, asma NON-</a:t>
            </a:r>
            <a:r>
              <a:rPr lang="it-IT" sz="1200" b="1" dirty="0" err="1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eosinofilico</a:t>
            </a:r>
            <a:endParaRPr lang="it-IT" sz="1200" b="1" dirty="0">
              <a:solidFill>
                <a:srgbClr val="736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b="1" dirty="0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Esordio in età infantile, asma NON-</a:t>
            </a:r>
            <a:r>
              <a:rPr lang="it-IT" sz="1200" b="1" dirty="0" err="1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eosinofilico</a:t>
            </a:r>
            <a:endParaRPr lang="it-IT" sz="1200" b="1" dirty="0">
              <a:solidFill>
                <a:srgbClr val="736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19260" y="5271860"/>
            <a:ext cx="200676" cy="144016"/>
          </a:xfrm>
          <a:prstGeom prst="rect">
            <a:avLst/>
          </a:prstGeom>
          <a:solidFill>
            <a:srgbClr val="54A4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319260" y="5551327"/>
            <a:ext cx="200676" cy="144016"/>
          </a:xfrm>
          <a:prstGeom prst="rect">
            <a:avLst/>
          </a:prstGeom>
          <a:solidFill>
            <a:srgbClr val="7364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319260" y="5831116"/>
            <a:ext cx="200676" cy="144016"/>
          </a:xfrm>
          <a:prstGeom prst="rect">
            <a:avLst/>
          </a:prstGeom>
          <a:solidFill>
            <a:srgbClr val="0065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319260" y="6111124"/>
            <a:ext cx="200676" cy="144016"/>
          </a:xfrm>
          <a:prstGeom prst="rect">
            <a:avLst/>
          </a:prstGeom>
          <a:solidFill>
            <a:srgbClr val="F3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735960" y="2060848"/>
            <a:ext cx="33123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807968" y="19843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Basato sull’età di esordio e sul </a:t>
            </a:r>
            <a:r>
              <a:rPr lang="it-IT" sz="1800" b="1" dirty="0" err="1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it-IT" sz="1800" b="1" dirty="0">
                <a:solidFill>
                  <a:srgbClr val="7364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infiammatorio</a:t>
            </a: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FENOTIPI DELL’ASMA BRONCHIALE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44072" y="6350807"/>
            <a:ext cx="1604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defTabSz="914400" eaLnBrk="1" hangingPunct="1"/>
            <a:r>
              <a:rPr lang="it-IT" altLang="it-IT" sz="1400" dirty="0">
                <a:solidFill>
                  <a:srgbClr val="000066"/>
                </a:solidFill>
                <a:latin typeface="Calibri" charset="0"/>
              </a:rPr>
              <a:t>Canonica GW, 2017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25850" r="11938" b="20874"/>
          <a:stretch/>
        </p:blipFill>
        <p:spPr>
          <a:xfrm>
            <a:off x="954999" y="1124744"/>
            <a:ext cx="5429034" cy="5544615"/>
          </a:xfrm>
          <a:prstGeom prst="rect">
            <a:avLst/>
          </a:prstGeom>
        </p:spPr>
      </p:pic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420721F5-2BEC-42DF-9D3B-3FF9AF8606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00056" y="1844824"/>
            <a:ext cx="4464496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Sono stati identificati tre determinanti principali dei fenotipi asmatici:</a:t>
            </a:r>
          </a:p>
          <a:p>
            <a:r>
              <a:rPr lang="it-IT" sz="20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Allergia</a:t>
            </a:r>
            <a:r>
              <a:rPr lang="it-IT" sz="2000" dirty="0">
                <a:solidFill>
                  <a:srgbClr val="40488D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it-IT" sz="2000" dirty="0">
                <a:solidFill>
                  <a:srgbClr val="40488D"/>
                </a:solidFill>
                <a:latin typeface="+mj-lt"/>
                <a:cs typeface="Arial" panose="020B0604020202020204" pitchFamily="34" charset="0"/>
              </a:rPr>
            </a:b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(asma allergico vs. non allergico)</a:t>
            </a:r>
          </a:p>
          <a:p>
            <a:r>
              <a:rPr lang="it-IT" sz="20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Età di insorgenza</a:t>
            </a:r>
            <a:r>
              <a:rPr lang="it-IT" sz="2000" b="1" dirty="0">
                <a:solidFill>
                  <a:srgbClr val="40488D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it-IT" sz="2000" b="1" dirty="0">
                <a:solidFill>
                  <a:srgbClr val="40488D"/>
                </a:solidFill>
                <a:latin typeface="+mj-lt"/>
                <a:cs typeface="Arial" panose="020B0604020202020204" pitchFamily="34" charset="0"/>
              </a:rPr>
            </a:b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it-IT" sz="2000" i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early</a:t>
            </a: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sz="2000" i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onset</a:t>
            </a: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vs. late </a:t>
            </a:r>
            <a:r>
              <a:rPr lang="it-IT" sz="2000" i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onset</a:t>
            </a: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 </a:t>
            </a:r>
          </a:p>
          <a:p>
            <a:r>
              <a:rPr lang="it-IT" sz="20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Tipo prevalente di infiammazione </a:t>
            </a:r>
            <a:br>
              <a:rPr lang="it-IT" sz="20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delle vie aeree</a:t>
            </a:r>
            <a:r>
              <a:rPr lang="it-IT" sz="2000" b="1" dirty="0">
                <a:solidFill>
                  <a:srgbClr val="40488D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it-IT" sz="2000" b="1" dirty="0">
                <a:solidFill>
                  <a:srgbClr val="40488D"/>
                </a:solidFill>
                <a:latin typeface="+mj-lt"/>
                <a:cs typeface="Arial" panose="020B0604020202020204" pitchFamily="34" charset="0"/>
              </a:rPr>
            </a:b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(asma </a:t>
            </a:r>
            <a:r>
              <a:rPr lang="it-IT" sz="2000" i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eosinofilico</a:t>
            </a: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vs. </a:t>
            </a:r>
            <a:r>
              <a:rPr lang="it-IT" sz="2000" i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neutrofilico</a:t>
            </a:r>
            <a:r>
              <a:rPr lang="it-IT" sz="2000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it-IT" sz="20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7443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FISIOPATOLOGIA DEI FENOTIPI DI ASMA</a:t>
            </a:r>
            <a:br>
              <a:rPr lang="en-US" dirty="0"/>
            </a:b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2236"/>
          <a:stretch>
            <a:fillRect/>
          </a:stretch>
        </p:blipFill>
        <p:spPr bwMode="auto">
          <a:xfrm>
            <a:off x="375796" y="1124745"/>
            <a:ext cx="10388600" cy="48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2" y="6143644"/>
            <a:ext cx="101688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arrotondato 2"/>
          <p:cNvSpPr/>
          <p:nvPr/>
        </p:nvSpPr>
        <p:spPr>
          <a:xfrm>
            <a:off x="811104" y="5517232"/>
            <a:ext cx="2952328" cy="360041"/>
          </a:xfrm>
          <a:prstGeom prst="roundRect">
            <a:avLst/>
          </a:prstGeom>
          <a:solidFill>
            <a:srgbClr val="54A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Asma atopica </a:t>
            </a:r>
            <a:r>
              <a:rPr lang="it-IT" sz="1400" b="1" dirty="0" err="1"/>
              <a:t>eosinofilica</a:t>
            </a:r>
            <a:endParaRPr lang="it-IT" sz="2400" b="1" dirty="0"/>
          </a:p>
        </p:txBody>
      </p:sp>
      <p:sp>
        <p:nvSpPr>
          <p:cNvPr id="6" name="Rettangolo arrotondato 5"/>
          <p:cNvSpPr/>
          <p:nvPr/>
        </p:nvSpPr>
        <p:spPr>
          <a:xfrm>
            <a:off x="4065620" y="5517232"/>
            <a:ext cx="2952328" cy="354747"/>
          </a:xfrm>
          <a:prstGeom prst="roundRect">
            <a:avLst/>
          </a:prstGeom>
          <a:solidFill>
            <a:srgbClr val="ED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Asma NON-atopica </a:t>
            </a:r>
            <a:r>
              <a:rPr lang="it-IT" sz="1400" b="1" dirty="0" err="1"/>
              <a:t>eosinofilica</a:t>
            </a:r>
            <a:endParaRPr lang="it-IT" sz="2400" b="1" dirty="0"/>
          </a:p>
        </p:txBody>
      </p:sp>
      <p:sp>
        <p:nvSpPr>
          <p:cNvPr id="7" name="Rettangolo arrotondato 6"/>
          <p:cNvSpPr/>
          <p:nvPr/>
        </p:nvSpPr>
        <p:spPr>
          <a:xfrm>
            <a:off x="7320136" y="5517232"/>
            <a:ext cx="2952328" cy="355213"/>
          </a:xfrm>
          <a:prstGeom prst="roundRect">
            <a:avLst/>
          </a:prstGeom>
          <a:solidFill>
            <a:srgbClr val="404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Asma </a:t>
            </a:r>
            <a:r>
              <a:rPr lang="it-IT" sz="1400" b="1" dirty="0" err="1"/>
              <a:t>neutrofilica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360" y="1556792"/>
            <a:ext cx="8938642" cy="4680520"/>
          </a:xfrm>
        </p:spPr>
        <p:txBody>
          <a:bodyPr/>
          <a:lstStyle/>
          <a:p>
            <a:endParaRPr lang="it-IT" sz="2000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Sulla base dell'analisi dei conteggi delle cellule infiammatorie nell'espettorato indotto, i pazienti asmatici possono essere classificati in </a:t>
            </a:r>
            <a:r>
              <a:rPr lang="it-IT" sz="2000" b="1" dirty="0">
                <a:solidFill>
                  <a:srgbClr val="00B0F0"/>
                </a:solidFill>
              </a:rPr>
              <a:t>4 fenotipi unici</a:t>
            </a:r>
            <a:r>
              <a:rPr lang="it-IT" sz="2000" dirty="0">
                <a:solidFill>
                  <a:srgbClr val="002060"/>
                </a:solidFill>
              </a:rPr>
              <a:t>: </a:t>
            </a:r>
          </a:p>
          <a:p>
            <a:pPr marL="2774950" lvl="1" indent="-449263"/>
            <a:r>
              <a:rPr lang="it-IT" sz="1800" dirty="0">
                <a:solidFill>
                  <a:srgbClr val="002060"/>
                </a:solidFill>
              </a:rPr>
              <a:t>asma </a:t>
            </a:r>
            <a:r>
              <a:rPr lang="it-IT" sz="1800" b="1" dirty="0">
                <a:solidFill>
                  <a:srgbClr val="00B0F0"/>
                </a:solidFill>
              </a:rPr>
              <a:t>EOSINOFILO</a:t>
            </a:r>
            <a:endParaRPr lang="it-IT" sz="1800" dirty="0">
              <a:solidFill>
                <a:srgbClr val="002060"/>
              </a:solidFill>
            </a:endParaRPr>
          </a:p>
          <a:p>
            <a:pPr marL="2774950" lvl="1" indent="-449263"/>
            <a:r>
              <a:rPr lang="it-IT" sz="1800" dirty="0">
                <a:solidFill>
                  <a:srgbClr val="002060"/>
                </a:solidFill>
              </a:rPr>
              <a:t>asma </a:t>
            </a:r>
            <a:r>
              <a:rPr lang="it-IT" sz="1800" b="1" dirty="0">
                <a:solidFill>
                  <a:srgbClr val="00B0F0"/>
                </a:solidFill>
              </a:rPr>
              <a:t>NEUTROFILO</a:t>
            </a:r>
            <a:endParaRPr lang="it-IT" sz="1800" dirty="0">
              <a:solidFill>
                <a:srgbClr val="002060"/>
              </a:solidFill>
            </a:endParaRPr>
          </a:p>
          <a:p>
            <a:pPr marL="2774950" lvl="1" indent="-449263"/>
            <a:r>
              <a:rPr lang="it-IT" sz="1800" dirty="0">
                <a:solidFill>
                  <a:srgbClr val="002060"/>
                </a:solidFill>
              </a:rPr>
              <a:t>asma </a:t>
            </a:r>
            <a:r>
              <a:rPr lang="it-IT" sz="1800" b="1" dirty="0">
                <a:solidFill>
                  <a:srgbClr val="00B0F0"/>
                </a:solidFill>
              </a:rPr>
              <a:t>GRANULOCITICO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r>
              <a:rPr lang="it-IT" sz="1800" b="1" dirty="0">
                <a:solidFill>
                  <a:srgbClr val="00B0F0"/>
                </a:solidFill>
              </a:rPr>
              <a:t>MISTO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</a:p>
          <a:p>
            <a:pPr marL="2774950" lvl="1" indent="-449263"/>
            <a:r>
              <a:rPr lang="it-IT" sz="1800" dirty="0">
                <a:solidFill>
                  <a:srgbClr val="002060"/>
                </a:solidFill>
              </a:rPr>
              <a:t>asma </a:t>
            </a:r>
            <a:r>
              <a:rPr lang="it-IT" sz="1800" b="1" dirty="0">
                <a:solidFill>
                  <a:srgbClr val="00B0F0"/>
                </a:solidFill>
              </a:rPr>
              <a:t>PAUCIGRANULOCITICO</a:t>
            </a:r>
            <a:r>
              <a:rPr lang="it-IT" sz="1800" dirty="0">
                <a:solidFill>
                  <a:srgbClr val="002060"/>
                </a:solidFill>
              </a:rPr>
              <a:t> (PGA)</a:t>
            </a:r>
          </a:p>
          <a:p>
            <a:pPr marL="2325687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4725144"/>
            <a:ext cx="11468188" cy="1735209"/>
          </a:xfrm>
          <a:prstGeom prst="rect">
            <a:avLst/>
          </a:prstGeom>
          <a:effectLst>
            <a:outerShdw blurRad="50800" dist="139700" dir="2400000" algn="tl" rotWithShape="0">
              <a:prstClr val="black">
                <a:alpha val="35000"/>
              </a:prst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1032982" y="6475983"/>
            <a:ext cx="3190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1600" dirty="0" err="1">
                <a:solidFill>
                  <a:srgbClr val="000000"/>
                </a:solidFill>
              </a:rPr>
              <a:t>Tilba</a:t>
            </a:r>
            <a:r>
              <a:rPr lang="it-IT" sz="1600" dirty="0">
                <a:solidFill>
                  <a:srgbClr val="000000"/>
                </a:solidFill>
              </a:rPr>
              <a:t> O, Panettieri RA jr. JACI 2018</a:t>
            </a:r>
          </a:p>
          <a:p>
            <a:endParaRPr lang="it-IT" dirty="0"/>
          </a:p>
        </p:txBody>
      </p:sp>
      <p:sp>
        <p:nvSpPr>
          <p:cNvPr id="259074" name="AutoShape 2" descr="https://els-jbs-prod-cdn.literatumonline.com/pb/assets/raw/Health%20Advance/journals/ymai/logo-1397860953000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7986" t="26667" r="42535" b="64166"/>
          <a:stretch>
            <a:fillRect/>
          </a:stretch>
        </p:blipFill>
        <p:spPr bwMode="auto">
          <a:xfrm>
            <a:off x="1452530" y="642918"/>
            <a:ext cx="10380094" cy="120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39700" dir="2400000" algn="tl" rotWithShape="0">
              <a:prstClr val="black">
                <a:alpha val="35000"/>
              </a:prstClr>
            </a:outerShdw>
          </a:effectLst>
        </p:spPr>
      </p:pic>
      <p:pic>
        <p:nvPicPr>
          <p:cNvPr id="8" name="Immagine 7" descr="jaci.gif"/>
          <p:cNvPicPr>
            <a:picLocks noChangeAspect="1"/>
          </p:cNvPicPr>
          <p:nvPr/>
        </p:nvPicPr>
        <p:blipFill>
          <a:blip r:embed="rId4"/>
          <a:srcRect r="12500"/>
          <a:stretch>
            <a:fillRect/>
          </a:stretch>
        </p:blipFill>
        <p:spPr>
          <a:xfrm>
            <a:off x="10056440" y="1692224"/>
            <a:ext cx="2000263" cy="831279"/>
          </a:xfrm>
          <a:prstGeom prst="rect">
            <a:avLst/>
          </a:prstGeom>
          <a:effectLst>
            <a:outerShdw blurRad="50800" dist="139700" dir="24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52398" y="1071546"/>
            <a:ext cx="10787138" cy="55007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274" y="1643050"/>
            <a:ext cx="9787006" cy="47149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FATTORI AMBIENTALI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15413" y="6525344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0000"/>
                </a:solidFill>
              </a:rPr>
              <a:t>Liu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et</a:t>
            </a:r>
            <a:r>
              <a:rPr lang="it-IT" sz="1600" dirty="0">
                <a:solidFill>
                  <a:srgbClr val="000000"/>
                </a:solidFill>
              </a:rPr>
              <a:t> al. JACI 2017</a:t>
            </a:r>
          </a:p>
        </p:txBody>
      </p:sp>
      <p:sp>
        <p:nvSpPr>
          <p:cNvPr id="9" name="Rettangolo 8"/>
          <p:cNvSpPr/>
          <p:nvPr/>
        </p:nvSpPr>
        <p:spPr>
          <a:xfrm>
            <a:off x="1666844" y="1142984"/>
            <a:ext cx="9572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cs typeface="Times New Roman" pitchFamily="18" charset="0"/>
              </a:rPr>
              <a:t>Mechanism of TH2/TH17-predominant and </a:t>
            </a:r>
            <a:r>
              <a:rPr lang="en-US" sz="2000" i="1" dirty="0" err="1">
                <a:solidFill>
                  <a:srgbClr val="002060"/>
                </a:solidFill>
                <a:cs typeface="Times New Roman" pitchFamily="18" charset="0"/>
              </a:rPr>
              <a:t>neutrophilic</a:t>
            </a:r>
            <a:r>
              <a:rPr lang="en-US" sz="2000" i="1" dirty="0">
                <a:solidFill>
                  <a:srgbClr val="002060"/>
                </a:solidFill>
                <a:cs typeface="Times New Roman" pitchFamily="18" charset="0"/>
              </a:rPr>
              <a:t> TH2/TH17-low subtypes of asthma </a:t>
            </a: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52398" y="1071546"/>
            <a:ext cx="10787138" cy="55007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39700" dir="24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8382016" y="6072206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0000"/>
                </a:solidFill>
              </a:rPr>
              <a:t>Liu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et</a:t>
            </a:r>
            <a:r>
              <a:rPr lang="it-IT" sz="1600" dirty="0">
                <a:solidFill>
                  <a:srgbClr val="000000"/>
                </a:solidFill>
              </a:rPr>
              <a:t> al. JACI 2017</a:t>
            </a:r>
          </a:p>
        </p:txBody>
      </p:sp>
      <p:sp>
        <p:nvSpPr>
          <p:cNvPr id="8" name="Rettangolo 7"/>
          <p:cNvSpPr/>
          <p:nvPr/>
        </p:nvSpPr>
        <p:spPr>
          <a:xfrm>
            <a:off x="1666844" y="1142984"/>
            <a:ext cx="9572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cs typeface="Times New Roman" pitchFamily="18" charset="0"/>
              </a:rPr>
              <a:t>Mechanism of TH2/TH17-predominant and </a:t>
            </a:r>
            <a:r>
              <a:rPr lang="en-US" sz="2000" i="1" dirty="0" err="1">
                <a:solidFill>
                  <a:srgbClr val="002060"/>
                </a:solidFill>
                <a:cs typeface="Times New Roman" pitchFamily="18" charset="0"/>
              </a:rPr>
              <a:t>neutrophilic</a:t>
            </a:r>
            <a:r>
              <a:rPr lang="en-US" sz="2000" i="1" dirty="0">
                <a:solidFill>
                  <a:srgbClr val="002060"/>
                </a:solidFill>
                <a:cs typeface="Times New Roman" pitchFamily="18" charset="0"/>
              </a:rPr>
              <a:t> TH2/TH17-low subtypes of asthma 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00" y="1928802"/>
            <a:ext cx="8466667" cy="195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5" y="4039442"/>
            <a:ext cx="7215238" cy="244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1785926"/>
            <a:ext cx="94403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1515279" y="358317"/>
            <a:ext cx="7781712" cy="1152128"/>
          </a:xfrm>
        </p:spPr>
        <p:txBody>
          <a:bodyPr/>
          <a:lstStyle/>
          <a:p>
            <a:r>
              <a:rPr lang="it-IT" dirty="0"/>
              <a:t>FATTORI AMBIENTALI</a:t>
            </a: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arrotondato 40"/>
          <p:cNvSpPr/>
          <p:nvPr/>
        </p:nvSpPr>
        <p:spPr>
          <a:xfrm>
            <a:off x="1809720" y="1928802"/>
            <a:ext cx="2786082" cy="7143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arrotondato 41"/>
          <p:cNvSpPr/>
          <p:nvPr/>
        </p:nvSpPr>
        <p:spPr>
          <a:xfrm>
            <a:off x="1809720" y="2928934"/>
            <a:ext cx="2786082" cy="7143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arrotondato 42"/>
          <p:cNvSpPr/>
          <p:nvPr/>
        </p:nvSpPr>
        <p:spPr>
          <a:xfrm>
            <a:off x="1809720" y="3929066"/>
            <a:ext cx="2786082" cy="7143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arrotondato 43"/>
          <p:cNvSpPr/>
          <p:nvPr/>
        </p:nvSpPr>
        <p:spPr>
          <a:xfrm>
            <a:off x="1809720" y="4929198"/>
            <a:ext cx="2786082" cy="7143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arrotondato 44"/>
          <p:cNvSpPr/>
          <p:nvPr/>
        </p:nvSpPr>
        <p:spPr>
          <a:xfrm>
            <a:off x="1809720" y="5929330"/>
            <a:ext cx="2786082" cy="7143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arrotondato 52"/>
          <p:cNvSpPr/>
          <p:nvPr/>
        </p:nvSpPr>
        <p:spPr>
          <a:xfrm>
            <a:off x="4595802" y="1928802"/>
            <a:ext cx="4429156" cy="714380"/>
          </a:xfrm>
          <a:prstGeom prst="roundRect">
            <a:avLst/>
          </a:prstGeom>
          <a:solidFill>
            <a:srgbClr val="A1BB93"/>
          </a:solidFill>
          <a:ln>
            <a:solidFill>
              <a:srgbClr val="8C4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arrotondato 53"/>
          <p:cNvSpPr/>
          <p:nvPr/>
        </p:nvSpPr>
        <p:spPr>
          <a:xfrm>
            <a:off x="4595802" y="2928934"/>
            <a:ext cx="4429156" cy="714380"/>
          </a:xfrm>
          <a:prstGeom prst="roundRect">
            <a:avLst/>
          </a:prstGeom>
          <a:solidFill>
            <a:srgbClr val="A1BB93"/>
          </a:solidFill>
          <a:ln>
            <a:solidFill>
              <a:srgbClr val="8C4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arrotondato 54"/>
          <p:cNvSpPr/>
          <p:nvPr/>
        </p:nvSpPr>
        <p:spPr>
          <a:xfrm>
            <a:off x="4595802" y="3929066"/>
            <a:ext cx="4429156" cy="714380"/>
          </a:xfrm>
          <a:prstGeom prst="roundRect">
            <a:avLst/>
          </a:prstGeom>
          <a:solidFill>
            <a:srgbClr val="A1BB93"/>
          </a:solidFill>
          <a:ln>
            <a:solidFill>
              <a:srgbClr val="8C4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arrotondato 55"/>
          <p:cNvSpPr/>
          <p:nvPr/>
        </p:nvSpPr>
        <p:spPr>
          <a:xfrm>
            <a:off x="4595802" y="4929198"/>
            <a:ext cx="4429156" cy="714380"/>
          </a:xfrm>
          <a:prstGeom prst="roundRect">
            <a:avLst/>
          </a:prstGeom>
          <a:solidFill>
            <a:srgbClr val="A1BB93"/>
          </a:solidFill>
          <a:ln>
            <a:solidFill>
              <a:srgbClr val="8C4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arrotondato 56"/>
          <p:cNvSpPr/>
          <p:nvPr/>
        </p:nvSpPr>
        <p:spPr>
          <a:xfrm>
            <a:off x="4595802" y="5929330"/>
            <a:ext cx="4429156" cy="714380"/>
          </a:xfrm>
          <a:prstGeom prst="roundRect">
            <a:avLst/>
          </a:prstGeom>
          <a:solidFill>
            <a:srgbClr val="A1BB93"/>
          </a:solidFill>
          <a:ln>
            <a:solidFill>
              <a:srgbClr val="8C4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CONFERMA DELLA DIAGNOSI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09522" y="1142984"/>
            <a:ext cx="8938642" cy="4680520"/>
          </a:xfrm>
        </p:spPr>
        <p:txBody>
          <a:bodyPr>
            <a:normAutofit/>
          </a:bodyPr>
          <a:lstStyle/>
          <a:p>
            <a:r>
              <a:rPr lang="it-IT" sz="2000" dirty="0"/>
              <a:t>Dall’</a:t>
            </a:r>
            <a:r>
              <a:rPr lang="it-IT" sz="2000" dirty="0">
                <a:solidFill>
                  <a:srgbClr val="002060"/>
                </a:solidFill>
              </a:rPr>
              <a:t>asma non controllato </a:t>
            </a:r>
            <a:r>
              <a:rPr lang="it-IT" sz="2000" dirty="0"/>
              <a:t>alla conferma della diagnosi di asma grave: </a:t>
            </a:r>
            <a:br>
              <a:rPr lang="it-IT" sz="2000" dirty="0"/>
            </a:br>
            <a:r>
              <a:rPr lang="it-IT" sz="2000" dirty="0"/>
              <a:t>tutti gli </a:t>
            </a:r>
            <a:r>
              <a:rPr lang="it-IT" sz="2000" dirty="0" err="1"/>
              <a:t>step</a:t>
            </a:r>
            <a:r>
              <a:rPr lang="it-IT" sz="2000" dirty="0"/>
              <a:t> da verificare</a:t>
            </a:r>
          </a:p>
        </p:txBody>
      </p:sp>
      <p:sp>
        <p:nvSpPr>
          <p:cNvPr id="30" name="Rectangle 12"/>
          <p:cNvSpPr>
            <a:spLocks/>
          </p:cNvSpPr>
          <p:nvPr/>
        </p:nvSpPr>
        <p:spPr bwMode="auto">
          <a:xfrm>
            <a:off x="1809720" y="1927214"/>
            <a:ext cx="2857520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auto" hangingPunct="1">
              <a:lnSpc>
                <a:spcPct val="110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Verificare l’uso del device inalatorio</a:t>
            </a:r>
          </a:p>
          <a:p>
            <a:pPr algn="ctr" defTabSz="914400" eaLnBrk="1" fontAlgn="auto" hangingPunct="1">
              <a:lnSpc>
                <a:spcPct val="110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Discutere con il paziente di </a:t>
            </a:r>
            <a:b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</a:b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aderenza e </a:t>
            </a:r>
            <a:r>
              <a:rPr lang="it-IT" altLang="en-US" sz="1200" dirty="0" err="1">
                <a:solidFill>
                  <a:srgbClr val="FFFFFF"/>
                </a:solidFill>
                <a:latin typeface="Arial Bold" charset="0"/>
                <a:sym typeface="Arial Bold" charset="0"/>
              </a:rPr>
              <a:t>ostacooli</a:t>
            </a: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 all’uso del device</a:t>
            </a:r>
          </a:p>
        </p:txBody>
      </p:sp>
      <p:sp>
        <p:nvSpPr>
          <p:cNvPr id="31" name="Rectangle 12"/>
          <p:cNvSpPr>
            <a:spLocks/>
          </p:cNvSpPr>
          <p:nvPr/>
        </p:nvSpPr>
        <p:spPr bwMode="auto">
          <a:xfrm>
            <a:off x="1809720" y="2928934"/>
            <a:ext cx="2857520" cy="71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auto" hangingPunct="1">
              <a:lnSpc>
                <a:spcPct val="110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Confermare la</a:t>
            </a:r>
            <a:b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</a:b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diagnosi di asma</a:t>
            </a:r>
          </a:p>
        </p:txBody>
      </p:sp>
      <p:sp>
        <p:nvSpPr>
          <p:cNvPr id="32" name="Rectangle 14"/>
          <p:cNvSpPr>
            <a:spLocks/>
          </p:cNvSpPr>
          <p:nvPr/>
        </p:nvSpPr>
        <p:spPr bwMode="auto">
          <a:xfrm>
            <a:off x="1809720" y="3929066"/>
            <a:ext cx="2857520" cy="71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auto" hangingPunct="1"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Rimuovere i fattori di rischio potenziali</a:t>
            </a:r>
          </a:p>
          <a:p>
            <a:pPr algn="ctr" defTabSz="914400" eaLnBrk="1" fontAlgn="auto" hangingPunct="1"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Identificare e gestire al meglio </a:t>
            </a:r>
            <a:b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</a:b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le </a:t>
            </a:r>
            <a:r>
              <a:rPr lang="it-IT" altLang="en-US" sz="1200" dirty="0" err="1">
                <a:solidFill>
                  <a:srgbClr val="FFFFFF"/>
                </a:solidFill>
                <a:latin typeface="Arial Bold" charset="0"/>
                <a:sym typeface="Arial Bold" charset="0"/>
              </a:rPr>
              <a:t>comorbidità</a:t>
            </a:r>
            <a:endParaRPr lang="it-IT" altLang="en-US" sz="1200" dirty="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33" name="Rectangle 15"/>
          <p:cNvSpPr>
            <a:spLocks/>
          </p:cNvSpPr>
          <p:nvPr/>
        </p:nvSpPr>
        <p:spPr bwMode="auto">
          <a:xfrm>
            <a:off x="1809720" y="4929198"/>
            <a:ext cx="2857520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auto" hangingPunct="1"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Ottimizzare il trattamento </a:t>
            </a:r>
            <a:b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</a:b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con i farmaci correnti e considerare </a:t>
            </a:r>
            <a:b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</a:b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un trattamento di tipo </a:t>
            </a:r>
            <a:r>
              <a:rPr lang="it-IT" altLang="en-US" sz="1200" dirty="0" err="1">
                <a:solidFill>
                  <a:srgbClr val="FFFFFF"/>
                </a:solidFill>
                <a:latin typeface="Arial Bold" charset="0"/>
                <a:sym typeface="Arial Bold" charset="0"/>
              </a:rPr>
              <a:t>step-up</a:t>
            </a:r>
            <a:r>
              <a:rPr lang="it-IT" altLang="en-US" sz="12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</a:p>
        </p:txBody>
      </p:sp>
      <p:sp>
        <p:nvSpPr>
          <p:cNvPr id="34" name="Rectangle 16"/>
          <p:cNvSpPr>
            <a:spLocks/>
          </p:cNvSpPr>
          <p:nvPr/>
        </p:nvSpPr>
        <p:spPr bwMode="auto">
          <a:xfrm>
            <a:off x="1809720" y="5929330"/>
            <a:ext cx="2857520" cy="71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auto" hangingPunct="1">
              <a:spcBef>
                <a:spcPts val="563"/>
              </a:spcBef>
              <a:spcAft>
                <a:spcPts val="0"/>
              </a:spcAft>
            </a:pPr>
            <a:r>
              <a:rPr lang="it-IT" altLang="en-US" sz="11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Inviare il paziente presso un centro idoneo per la </a:t>
            </a:r>
            <a:r>
              <a:rPr lang="it-IT" altLang="en-US" sz="1100" dirty="0" err="1">
                <a:solidFill>
                  <a:srgbClr val="FFFFFF"/>
                </a:solidFill>
                <a:latin typeface="Arial Bold" charset="0"/>
                <a:sym typeface="Arial Bold" charset="0"/>
              </a:rPr>
              <a:t>fenotipizzazione</a:t>
            </a:r>
            <a:r>
              <a:rPr lang="it-IT" altLang="en-US" sz="11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 e il trattamento dell’asma grave</a:t>
            </a:r>
          </a:p>
        </p:txBody>
      </p:sp>
      <p:sp>
        <p:nvSpPr>
          <p:cNvPr id="35" name="Rectangle 17"/>
          <p:cNvSpPr>
            <a:spLocks/>
          </p:cNvSpPr>
          <p:nvPr/>
        </p:nvSpPr>
        <p:spPr bwMode="auto">
          <a:xfrm>
            <a:off x="4738678" y="2000240"/>
            <a:ext cx="4214842" cy="5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lnSpc>
                <a:spcPct val="95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134679"/>
                </a:solidFill>
              </a:rPr>
              <a:t>Confrontare la tecnica inalatoria attraverso un elenco specifico per ogni device, correggere gli errori e ricontrollare frequentemente. Discutere in maniere empatica sulle barriere all’aderenza.</a:t>
            </a:r>
          </a:p>
        </p:txBody>
      </p:sp>
      <p:sp>
        <p:nvSpPr>
          <p:cNvPr id="36" name="Rectangle 18"/>
          <p:cNvSpPr>
            <a:spLocks/>
          </p:cNvSpPr>
          <p:nvPr/>
        </p:nvSpPr>
        <p:spPr bwMode="auto">
          <a:xfrm>
            <a:off x="4738678" y="2928934"/>
            <a:ext cx="4214842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lnSpc>
                <a:spcPct val="95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134679"/>
                </a:solidFill>
              </a:rPr>
              <a:t>Se la funzionalità respiratoria rimane normale durante la fase sintomatica, considerare il dimezzamento della dose di ICS e ripetere le PFR dopo 2-3 settimane</a:t>
            </a:r>
          </a:p>
        </p:txBody>
      </p:sp>
      <p:sp>
        <p:nvSpPr>
          <p:cNvPr id="37" name="Rectangle 19"/>
          <p:cNvSpPr>
            <a:spLocks/>
          </p:cNvSpPr>
          <p:nvPr/>
        </p:nvSpPr>
        <p:spPr bwMode="auto">
          <a:xfrm>
            <a:off x="4738677" y="4000504"/>
            <a:ext cx="4143405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lnSpc>
                <a:spcPct val="95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134679"/>
                </a:solidFill>
              </a:rPr>
              <a:t>Valutare la presenza di fattori di rischio come fumo, beta-bloccanti, FANS, l’esposizione ad allergeni.</a:t>
            </a:r>
            <a:br>
              <a:rPr lang="it-IT" altLang="en-US" sz="1200" dirty="0">
                <a:solidFill>
                  <a:srgbClr val="134679"/>
                </a:solidFill>
              </a:rPr>
            </a:br>
            <a:r>
              <a:rPr lang="it-IT" altLang="en-US" sz="1200" dirty="0">
                <a:solidFill>
                  <a:srgbClr val="134679"/>
                </a:solidFill>
              </a:rPr>
              <a:t>Verificare la presenza di </a:t>
            </a:r>
            <a:r>
              <a:rPr lang="it-IT" altLang="en-US" sz="1200" dirty="0" err="1">
                <a:solidFill>
                  <a:srgbClr val="134679"/>
                </a:solidFill>
              </a:rPr>
              <a:t>comorbidità</a:t>
            </a:r>
            <a:r>
              <a:rPr lang="it-IT" altLang="en-US" sz="1200" dirty="0">
                <a:solidFill>
                  <a:srgbClr val="134679"/>
                </a:solidFill>
              </a:rPr>
              <a:t> come riniti, obesità MRGE, depressione/ansia</a:t>
            </a:r>
          </a:p>
        </p:txBody>
      </p:sp>
      <p:sp>
        <p:nvSpPr>
          <p:cNvPr id="38" name="Rectangle 20"/>
          <p:cNvSpPr>
            <a:spLocks/>
          </p:cNvSpPr>
          <p:nvPr/>
        </p:nvSpPr>
        <p:spPr bwMode="auto">
          <a:xfrm>
            <a:off x="4738678" y="4929198"/>
            <a:ext cx="4143404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lnSpc>
                <a:spcPct val="95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134679"/>
                </a:solidFill>
              </a:rPr>
              <a:t>Considerare uno </a:t>
            </a:r>
            <a:r>
              <a:rPr lang="it-IT" altLang="en-US" sz="1200" dirty="0" err="1">
                <a:solidFill>
                  <a:srgbClr val="134679"/>
                </a:solidFill>
              </a:rPr>
              <a:t>step-up</a:t>
            </a:r>
            <a:r>
              <a:rPr lang="it-IT" altLang="en-US" sz="1200" dirty="0">
                <a:solidFill>
                  <a:srgbClr val="134679"/>
                </a:solidFill>
              </a:rPr>
              <a:t> al livello successivo di trattamento.</a:t>
            </a:r>
            <a:br>
              <a:rPr lang="it-IT" altLang="en-US" sz="1200" dirty="0">
                <a:solidFill>
                  <a:srgbClr val="134679"/>
                </a:solidFill>
              </a:rPr>
            </a:br>
            <a:r>
              <a:rPr lang="it-IT" altLang="en-US" sz="1200" dirty="0">
                <a:solidFill>
                  <a:srgbClr val="134679"/>
                </a:solidFill>
              </a:rPr>
              <a:t>Usare un processo decisionale condiviso bilanciando i potenziali rischi con i benefici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9310710" y="6215082"/>
            <a:ext cx="2547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chemeClr val="tx1"/>
                </a:solidFill>
              </a:rPr>
              <a:t>da GINA 2018, </a:t>
            </a:r>
            <a:r>
              <a:rPr lang="it-IT" sz="1600" i="1" dirty="0" err="1">
                <a:solidFill>
                  <a:schemeClr val="tx1"/>
                </a:solidFill>
              </a:rPr>
              <a:t>mod</a:t>
            </a:r>
            <a:r>
              <a:rPr lang="it-IT" sz="16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Rectangle 21"/>
          <p:cNvSpPr>
            <a:spLocks/>
          </p:cNvSpPr>
          <p:nvPr/>
        </p:nvSpPr>
        <p:spPr bwMode="auto">
          <a:xfrm>
            <a:off x="4738678" y="5929330"/>
            <a:ext cx="4143403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auto" hangingPunct="1">
              <a:lnSpc>
                <a:spcPct val="95000"/>
              </a:lnSpc>
              <a:spcBef>
                <a:spcPts val="563"/>
              </a:spcBef>
              <a:spcAft>
                <a:spcPts val="0"/>
              </a:spcAft>
            </a:pPr>
            <a:r>
              <a:rPr lang="it-IT" altLang="en-US" sz="1200" dirty="0">
                <a:solidFill>
                  <a:srgbClr val="134679"/>
                </a:solidFill>
              </a:rPr>
              <a:t>Se l’asma non è ancora controllata dopo 3-6 mesi di trattamento allo step 4 rivolgersi ad uno specialista, in tempi brevi se l’asma ha una sintomatologia grave o se ci sono dubbi sulla diagnosi</a:t>
            </a:r>
          </a:p>
        </p:txBody>
      </p:sp>
      <p:cxnSp>
        <p:nvCxnSpPr>
          <p:cNvPr id="47" name="Connettore 2 46"/>
          <p:cNvCxnSpPr/>
          <p:nvPr/>
        </p:nvCxnSpPr>
        <p:spPr>
          <a:xfrm rot="5400000">
            <a:off x="3095738" y="2785924"/>
            <a:ext cx="286546" cy="1062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rot="5400000">
            <a:off x="3095738" y="3786056"/>
            <a:ext cx="286546" cy="1062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rot="5400000">
            <a:off x="3095738" y="4785394"/>
            <a:ext cx="286546" cy="1062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 rot="5400000">
            <a:off x="3095738" y="5785526"/>
            <a:ext cx="286546" cy="1062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280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ASMA NEUTROFILO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Studi su animali hanno suggerito che l'asma </a:t>
            </a:r>
            <a:r>
              <a:rPr lang="it-IT" sz="2000" b="1" dirty="0">
                <a:solidFill>
                  <a:srgbClr val="00B0F0"/>
                </a:solidFill>
              </a:rPr>
              <a:t>NEUTROFILO</a:t>
            </a:r>
            <a:r>
              <a:rPr lang="it-IT" sz="2000" dirty="0">
                <a:solidFill>
                  <a:srgbClr val="002060"/>
                </a:solidFill>
              </a:rPr>
              <a:t> è associato a una risposta immunitaria </a:t>
            </a:r>
            <a:r>
              <a:rPr lang="it-IT" sz="2000" b="1" dirty="0">
                <a:solidFill>
                  <a:srgbClr val="00B0F0"/>
                </a:solidFill>
              </a:rPr>
              <a:t>TH17</a:t>
            </a:r>
            <a:r>
              <a:rPr lang="it-IT" sz="2000" dirty="0">
                <a:solidFill>
                  <a:srgbClr val="002060"/>
                </a:solidFill>
              </a:rPr>
              <a:t>.</a:t>
            </a:r>
          </a:p>
          <a:p>
            <a:r>
              <a:rPr lang="it-IT" sz="2000" dirty="0">
                <a:solidFill>
                  <a:srgbClr val="002060"/>
                </a:solidFill>
              </a:rPr>
              <a:t>Esiste una forte correlazione positiva tra i livelli di </a:t>
            </a:r>
            <a:r>
              <a:rPr lang="it-IT" sz="2000" b="1" dirty="0">
                <a:solidFill>
                  <a:srgbClr val="00B0F0"/>
                </a:solidFill>
              </a:rPr>
              <a:t>IL-8</a:t>
            </a:r>
            <a:r>
              <a:rPr lang="it-IT" sz="2000" dirty="0">
                <a:solidFill>
                  <a:srgbClr val="002060"/>
                </a:solidFill>
              </a:rPr>
              <a:t> nel BAL con la </a:t>
            </a:r>
            <a:r>
              <a:rPr lang="it-IT" sz="2000" b="1" dirty="0">
                <a:solidFill>
                  <a:srgbClr val="00B0F0"/>
                </a:solidFill>
              </a:rPr>
              <a:t>conta dei neutrofili </a:t>
            </a:r>
            <a:r>
              <a:rPr lang="it-IT" sz="2000" dirty="0">
                <a:solidFill>
                  <a:srgbClr val="002060"/>
                </a:solidFill>
              </a:rPr>
              <a:t>dei fluidi BAL nei pazienti con asma </a:t>
            </a:r>
            <a:r>
              <a:rPr lang="it-IT" sz="2000" b="1" dirty="0">
                <a:solidFill>
                  <a:srgbClr val="00B0F0"/>
                </a:solidFill>
              </a:rPr>
              <a:t>NEUTROFILICO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b="1" dirty="0">
                <a:solidFill>
                  <a:srgbClr val="00B0F0"/>
                </a:solidFill>
              </a:rPr>
              <a:t>TH2 / TH17-basso</a:t>
            </a:r>
          </a:p>
          <a:p>
            <a:r>
              <a:rPr lang="it-IT" sz="2000" dirty="0">
                <a:solidFill>
                  <a:srgbClr val="002060"/>
                </a:solidFill>
              </a:rPr>
              <a:t>L'IL-8 spesso funziona a valle di altre </a:t>
            </a:r>
            <a:r>
              <a:rPr lang="it-IT" sz="2000" dirty="0" err="1">
                <a:solidFill>
                  <a:srgbClr val="002060"/>
                </a:solidFill>
              </a:rPr>
              <a:t>citochine</a:t>
            </a:r>
            <a:r>
              <a:rPr lang="it-IT" sz="2000" dirty="0">
                <a:solidFill>
                  <a:srgbClr val="002060"/>
                </a:solidFill>
              </a:rPr>
              <a:t>, come IL-1, IL-6 e GM-CSF. IL-1α, IL-6 e, in misura minore, i livelli di </a:t>
            </a:r>
            <a:r>
              <a:rPr lang="it-IT" sz="2000" b="1" dirty="0">
                <a:solidFill>
                  <a:srgbClr val="00B0F0"/>
                </a:solidFill>
              </a:rPr>
              <a:t>GM-CSF</a:t>
            </a:r>
            <a:r>
              <a:rPr lang="it-IT" sz="2000" dirty="0">
                <a:solidFill>
                  <a:srgbClr val="002060"/>
                </a:solidFill>
              </a:rPr>
              <a:t> correlano positivamente con i livelli di</a:t>
            </a:r>
            <a:r>
              <a:rPr lang="it-IT" sz="2000" b="1" dirty="0">
                <a:solidFill>
                  <a:srgbClr val="00B0F0"/>
                </a:solidFill>
              </a:rPr>
              <a:t> IL-8 </a:t>
            </a:r>
            <a:r>
              <a:rPr lang="it-IT" sz="2000" dirty="0">
                <a:solidFill>
                  <a:srgbClr val="002060"/>
                </a:solidFill>
              </a:rPr>
              <a:t>del liquido BAL e con </a:t>
            </a:r>
            <a:r>
              <a:rPr lang="it-IT" sz="2000" b="1" dirty="0">
                <a:solidFill>
                  <a:srgbClr val="00B0F0"/>
                </a:solidFill>
              </a:rPr>
              <a:t>la conta dei neutrofili</a:t>
            </a:r>
            <a:r>
              <a:rPr lang="it-IT" sz="2000" dirty="0">
                <a:solidFill>
                  <a:srgbClr val="002060"/>
                </a:solidFill>
              </a:rPr>
              <a:t>.</a:t>
            </a:r>
          </a:p>
          <a:p>
            <a:r>
              <a:rPr lang="it-IT" sz="2000" dirty="0">
                <a:solidFill>
                  <a:srgbClr val="002060"/>
                </a:solidFill>
              </a:rPr>
              <a:t>IL-1α e IL-33 sono prodotti in condizioni basali da cellule epiteliali umane, localizzate nel nucleo, e rilasciate a seguito di stress epiteliale. Come l'IL-33, anche l</a:t>
            </a:r>
            <a:r>
              <a:rPr lang="it-IT" sz="2000" b="1" dirty="0">
                <a:solidFill>
                  <a:srgbClr val="00B0F0"/>
                </a:solidFill>
              </a:rPr>
              <a:t>'IL-1α</a:t>
            </a:r>
            <a:r>
              <a:rPr lang="it-IT" sz="2000" dirty="0">
                <a:solidFill>
                  <a:srgbClr val="002060"/>
                </a:solidFill>
              </a:rPr>
              <a:t> viene prodotta da cellule ematopoietiche in condizioni infiammatorie, che </a:t>
            </a:r>
            <a:r>
              <a:rPr lang="it-IT" sz="2000" b="1" dirty="0">
                <a:solidFill>
                  <a:srgbClr val="00B0F0"/>
                </a:solidFill>
              </a:rPr>
              <a:t>amplificano ulteriormente l'infiammazione</a:t>
            </a:r>
            <a:r>
              <a:rPr lang="it-IT" sz="2000" dirty="0">
                <a:solidFill>
                  <a:srgbClr val="002060"/>
                </a:solidFill>
              </a:rPr>
              <a:t>.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672064" y="6309320"/>
            <a:ext cx="2284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 err="1">
                <a:solidFill>
                  <a:srgbClr val="000000"/>
                </a:solidFill>
              </a:rPr>
              <a:t>Liu</a:t>
            </a:r>
            <a:r>
              <a:rPr lang="it-IT" sz="2000" dirty="0">
                <a:solidFill>
                  <a:srgbClr val="000000"/>
                </a:solidFill>
              </a:rPr>
              <a:t> et al. JACI 2017</a:t>
            </a: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276872"/>
            <a:ext cx="10472128" cy="4104456"/>
          </a:xfrm>
          <a:prstGeom prst="rect">
            <a:avLst/>
          </a:prstGeom>
          <a:effectLst>
            <a:outerShdw blurRad="50800" dist="139700" dir="2400000" algn="tl" rotWithShape="0">
              <a:prstClr val="black">
                <a:alpha val="35000"/>
              </a:prst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5381620" y="6383069"/>
            <a:ext cx="502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err="1">
                <a:solidFill>
                  <a:srgbClr val="000000"/>
                </a:solidFill>
                <a:cs typeface="Times New Roman" pitchFamily="18" charset="0"/>
              </a:rPr>
              <a:t>Svenningsen</a:t>
            </a:r>
            <a:r>
              <a:rPr lang="it-IT" sz="2000" i="1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it-IT" sz="2000" i="1" dirty="0" err="1">
                <a:solidFill>
                  <a:srgbClr val="000000"/>
                </a:solidFill>
                <a:cs typeface="Times New Roman" pitchFamily="18" charset="0"/>
              </a:rPr>
              <a:t>Nair</a:t>
            </a:r>
            <a:r>
              <a:rPr lang="it-IT" sz="2000" i="1" dirty="0">
                <a:solidFill>
                  <a:srgbClr val="000000"/>
                </a:solidFill>
                <a:cs typeface="Times New Roman" pitchFamily="18" charset="0"/>
              </a:rPr>
              <a:t>. Front </a:t>
            </a:r>
            <a:r>
              <a:rPr lang="it-IT" sz="2000" i="1" dirty="0" err="1">
                <a:solidFill>
                  <a:srgbClr val="000000"/>
                </a:solidFill>
                <a:cs typeface="Times New Roman" pitchFamily="18" charset="0"/>
              </a:rPr>
              <a:t>Med</a:t>
            </a:r>
            <a:r>
              <a:rPr lang="it-IT" sz="2000" i="1" dirty="0">
                <a:solidFill>
                  <a:srgbClr val="000000"/>
                </a:solidFill>
                <a:cs typeface="Times New Roman" pitchFamily="18" charset="0"/>
              </a:rPr>
              <a:t> 2017; 4:158 </a:t>
            </a:r>
          </a:p>
          <a:p>
            <a:endParaRPr lang="it-IT" sz="1600" i="1" dirty="0">
              <a:cs typeface="Times New Roman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24" y="238913"/>
            <a:ext cx="8858312" cy="885831"/>
          </a:xfrm>
          <a:prstGeom prst="rect">
            <a:avLst/>
          </a:prstGeom>
          <a:effectLst>
            <a:outerShdw blurRad="50800" dist="139700" dir="2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C8F5DE8-7672-4386-848D-6E308F44F1DF}"/>
              </a:ext>
            </a:extLst>
          </p:cNvPr>
          <p:cNvSpPr txBox="1">
            <a:spLocks/>
          </p:cNvSpPr>
          <p:nvPr/>
        </p:nvSpPr>
        <p:spPr>
          <a:xfrm>
            <a:off x="1507214" y="1328492"/>
            <a:ext cx="8992516" cy="744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1113" indent="-11113" algn="ctr" fontAlgn="auto">
              <a:spcAft>
                <a:spcPts val="0"/>
              </a:spcAft>
            </a:pPr>
            <a:r>
              <a:rPr lang="it-IT" sz="2000" b="1" i="1" dirty="0"/>
              <a:t>TARGET THERAPY 		</a:t>
            </a:r>
            <a:r>
              <a:rPr lang="it-IT" sz="2000" i="1" dirty="0"/>
              <a:t>NEI VARI ENDOTIPI DI ASMA</a:t>
            </a:r>
          </a:p>
        </p:txBody>
      </p:sp>
    </p:spTree>
    <p:extLst>
      <p:ext uri="{BB962C8B-B14F-4D97-AF65-F5344CB8AC3E}">
        <p14:creationId xmlns:p14="http://schemas.microsoft.com/office/powerpoint/2010/main" val="40429989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ASMA FATALE/QUASI FATALE</a:t>
            </a:r>
          </a:p>
        </p:txBody>
      </p:sp>
      <p:sp>
        <p:nvSpPr>
          <p:cNvPr id="5" name="Rectangle 5"/>
          <p:cNvSpPr>
            <a:spLocks/>
          </p:cNvSpPr>
          <p:nvPr/>
        </p:nvSpPr>
        <p:spPr bwMode="auto">
          <a:xfrm>
            <a:off x="324700" y="1268760"/>
            <a:ext cx="973174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>
                <a:solidFill>
                  <a:srgbClr val="404040"/>
                </a:solidFill>
                <a:latin typeface="Trebuchet MS" charset="0"/>
              </a:defRPr>
            </a:lvl1pPr>
            <a:lvl2pPr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rgbClr val="404040"/>
                </a:solidFill>
                <a:latin typeface="Trebuchet MS" charset="0"/>
              </a:defRPr>
            </a:lvl2pPr>
            <a:lvl3pPr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rgbClr val="404040"/>
                </a:solidFill>
                <a:latin typeface="Trebuchet MS" charset="0"/>
              </a:defRPr>
            </a:lvl3pPr>
            <a:lvl4pPr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rgbClr val="404040"/>
                </a:solidFill>
                <a:latin typeface="Trebuchet MS" charset="0"/>
              </a:defRPr>
            </a:lvl4pPr>
            <a:lvl5pPr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rgbClr val="404040"/>
                </a:solidFill>
                <a:latin typeface="Trebuchet MS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rgbClr val="404040"/>
                </a:solidFill>
                <a:latin typeface="Trebuchet MS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rgbClr val="404040"/>
                </a:solidFill>
                <a:latin typeface="Trebuchet MS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rgbClr val="404040"/>
                </a:solidFill>
                <a:latin typeface="Trebuchet MS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rgbClr val="404040"/>
                </a:solidFill>
                <a:latin typeface="Trebuchet MS" charset="0"/>
              </a:defRPr>
            </a:lvl9pPr>
          </a:lstStyle>
          <a:p>
            <a:r>
              <a:rPr lang="it-IT" altLang="it-IT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Include i pazienti deceduti per asma o che abbiano presentato un attacco acuto pericoloso per la vita; </a:t>
            </a:r>
          </a:p>
          <a:p>
            <a:r>
              <a:rPr lang="it-IT" altLang="it-IT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L’analisi dei cluster ha individuato differenti fenotipi clinici.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129596"/>
              </p:ext>
            </p:extLst>
          </p:nvPr>
        </p:nvGraphicFramePr>
        <p:xfrm>
          <a:off x="324700" y="2636912"/>
          <a:ext cx="10091780" cy="40204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1608834">
                  <a:extLst>
                    <a:ext uri="{9D8B030D-6E8A-4147-A177-3AD203B41FA5}">
                      <a16:colId xmlns:a16="http://schemas.microsoft.com/office/drawing/2014/main" val="595716585"/>
                    </a:ext>
                  </a:extLst>
                </a:gridCol>
                <a:gridCol w="2789722">
                  <a:extLst>
                    <a:ext uri="{9D8B030D-6E8A-4147-A177-3AD203B41FA5}">
                      <a16:colId xmlns:a16="http://schemas.microsoft.com/office/drawing/2014/main" val="3456611946"/>
                    </a:ext>
                  </a:extLst>
                </a:gridCol>
                <a:gridCol w="2841199">
                  <a:extLst>
                    <a:ext uri="{9D8B030D-6E8A-4147-A177-3AD203B41FA5}">
                      <a16:colId xmlns:a16="http://schemas.microsoft.com/office/drawing/2014/main" val="2245989732"/>
                    </a:ext>
                  </a:extLst>
                </a:gridCol>
                <a:gridCol w="2852025">
                  <a:extLst>
                    <a:ext uri="{9D8B030D-6E8A-4147-A177-3AD203B41FA5}">
                      <a16:colId xmlns:a16="http://schemas.microsoft.com/office/drawing/2014/main" val="3864843332"/>
                    </a:ext>
                  </a:extLst>
                </a:gridCol>
              </a:tblGrid>
              <a:tr h="37225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Cluster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Cluster 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Cluster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3026088"/>
                  </a:ext>
                </a:extLst>
              </a:tr>
              <a:tr h="814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900" dirty="0"/>
                        <a:t>Caratteristiche</a:t>
                      </a:r>
                      <a:r>
                        <a:rPr lang="it-IT" sz="900" baseline="0" dirty="0"/>
                        <a:t> dei pazienti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Più anziani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Più frequenti le donne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Più basso livello di educazione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Frequente comorbidità psichiatrica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Frequentemente</a:t>
                      </a:r>
                      <a:r>
                        <a:rPr lang="it-IT" sz="900" baseline="0" dirty="0"/>
                        <a:t> fumatori attivi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Frequente comorbidità psichiatrica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Più giovani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Più frequentemente maschi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Frequentemente fumatori attivi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691001"/>
                  </a:ext>
                </a:extLst>
              </a:tr>
              <a:tr h="7755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900" dirty="0"/>
                        <a:t>Caratteristiche dell’asma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Late</a:t>
                      </a:r>
                      <a:r>
                        <a:rPr lang="it-IT" sz="900" baseline="0" dirty="0"/>
                        <a:t> </a:t>
                      </a:r>
                      <a:r>
                        <a:rPr lang="it-IT" sz="900" baseline="0" dirty="0" err="1"/>
                        <a:t>onset</a:t>
                      </a:r>
                      <a:endParaRPr lang="it-IT" sz="900" baseline="0" dirty="0"/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Asma severa persistente molto frequente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Cure mediche regolari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Precedente ospedalizzazione per asma molto frequente 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Posizione intermedia tra </a:t>
                      </a:r>
                      <a:br>
                        <a:rPr lang="it-IT" sz="900" dirty="0"/>
                      </a:br>
                      <a:r>
                        <a:rPr lang="it-IT" sz="900" dirty="0"/>
                        <a:t>cluster 1 e cluster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 err="1"/>
                        <a:t>Early</a:t>
                      </a:r>
                      <a:r>
                        <a:rPr lang="it-IT" sz="900" dirty="0"/>
                        <a:t> </a:t>
                      </a:r>
                      <a:r>
                        <a:rPr lang="it-IT" sz="900" dirty="0" err="1"/>
                        <a:t>onset</a:t>
                      </a:r>
                      <a:endParaRPr lang="it-IT" sz="900" dirty="0"/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Cure mediche regolami molto infrequenti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970788"/>
                  </a:ext>
                </a:extLst>
              </a:tr>
              <a:tr h="628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900" dirty="0"/>
                        <a:t>Caratteristiche dell’allergia</a:t>
                      </a:r>
                      <a:r>
                        <a:rPr lang="it-IT" sz="900" baseline="0" dirty="0"/>
                        <a:t> e funzionali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Almeno</a:t>
                      </a:r>
                      <a:r>
                        <a:rPr lang="it-IT" sz="900" baseline="0" dirty="0"/>
                        <a:t> uno </a:t>
                      </a:r>
                      <a:r>
                        <a:rPr lang="it-IT" sz="900" baseline="0" dirty="0" err="1"/>
                        <a:t>skin-prick</a:t>
                      </a:r>
                      <a:r>
                        <a:rPr lang="it-IT" sz="900" baseline="0" dirty="0"/>
                        <a:t> test positivo: 42%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Sensibilizzazione a </a:t>
                      </a:r>
                      <a:r>
                        <a:rPr lang="it-IT" sz="900" i="1" baseline="0" dirty="0" err="1"/>
                        <a:t>Alternaria</a:t>
                      </a:r>
                      <a:r>
                        <a:rPr lang="it-IT" sz="900" i="1" baseline="0" dirty="0"/>
                        <a:t> alternata </a:t>
                      </a:r>
                      <a:r>
                        <a:rPr lang="it-IT" sz="900" baseline="0" dirty="0"/>
                        <a:t>o soia: 6%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FEV1 </a:t>
                      </a:r>
                      <a:r>
                        <a:rPr lang="it-IT" sz="900" baseline="0" dirty="0" err="1"/>
                        <a:t>mean</a:t>
                      </a:r>
                      <a:r>
                        <a:rPr lang="it-IT" sz="900" baseline="0" dirty="0"/>
                        <a:t> (SD): 69% (25)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Almeno uno</a:t>
                      </a:r>
                      <a:r>
                        <a:rPr lang="it-IT" sz="900" baseline="0" dirty="0"/>
                        <a:t> </a:t>
                      </a:r>
                      <a:r>
                        <a:rPr lang="it-IT" sz="900" baseline="0" dirty="0" err="1"/>
                        <a:t>skin-prick</a:t>
                      </a:r>
                      <a:r>
                        <a:rPr lang="it-IT" sz="900" baseline="0" dirty="0"/>
                        <a:t> test positivo: 71%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Sensibilizzazione a </a:t>
                      </a:r>
                      <a:r>
                        <a:rPr lang="it-IT" sz="900" i="1" baseline="0" dirty="0" err="1"/>
                        <a:t>Alternaria</a:t>
                      </a:r>
                      <a:r>
                        <a:rPr lang="it-IT" sz="900" i="1" baseline="0" dirty="0"/>
                        <a:t> alternata </a:t>
                      </a:r>
                      <a:r>
                        <a:rPr lang="it-IT" sz="900" baseline="0" dirty="0"/>
                        <a:t>o soia: 7%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FEV1 </a:t>
                      </a:r>
                      <a:r>
                        <a:rPr lang="it-IT" sz="900" baseline="0" dirty="0" err="1"/>
                        <a:t>mean</a:t>
                      </a:r>
                      <a:r>
                        <a:rPr lang="it-IT" sz="900" baseline="0" dirty="0"/>
                        <a:t> (SD): 82% (19)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Almeno uno</a:t>
                      </a:r>
                      <a:r>
                        <a:rPr lang="it-IT" sz="900" baseline="0" dirty="0"/>
                        <a:t> </a:t>
                      </a:r>
                      <a:r>
                        <a:rPr lang="it-IT" sz="900" baseline="0" dirty="0" err="1"/>
                        <a:t>skin-prick</a:t>
                      </a:r>
                      <a:r>
                        <a:rPr lang="it-IT" sz="900" baseline="0" dirty="0"/>
                        <a:t> test positivo: 78%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Sensibilizzazione a </a:t>
                      </a:r>
                      <a:r>
                        <a:rPr lang="it-IT" sz="900" i="1" baseline="0" dirty="0" err="1"/>
                        <a:t>Alternaria</a:t>
                      </a:r>
                      <a:r>
                        <a:rPr lang="it-IT" sz="900" i="1" baseline="0" dirty="0"/>
                        <a:t> alternata </a:t>
                      </a:r>
                      <a:r>
                        <a:rPr lang="it-IT" sz="900" baseline="0" dirty="0"/>
                        <a:t>o soia: 26%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FEV1 </a:t>
                      </a:r>
                      <a:r>
                        <a:rPr lang="it-IT" sz="900" baseline="0" dirty="0" err="1"/>
                        <a:t>mean</a:t>
                      </a:r>
                      <a:r>
                        <a:rPr lang="it-IT" sz="900" baseline="0" dirty="0"/>
                        <a:t> (SD): 81% (26)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680234"/>
                  </a:ext>
                </a:extLst>
              </a:tr>
              <a:tr h="4428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900" dirty="0"/>
                        <a:t>Caratteristiche della </a:t>
                      </a:r>
                      <a:r>
                        <a:rPr lang="it-IT" sz="900" dirty="0" err="1"/>
                        <a:t>tearpia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ICS: 91%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it-IT" sz="900" dirty="0"/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 err="1"/>
                        <a:t>Corticosteoidi</a:t>
                      </a:r>
                      <a:r>
                        <a:rPr lang="it-IT" sz="900" baseline="0" dirty="0"/>
                        <a:t> per </a:t>
                      </a:r>
                      <a:r>
                        <a:rPr lang="it-IT" sz="900" baseline="0" dirty="0" err="1"/>
                        <a:t>os</a:t>
                      </a:r>
                      <a:r>
                        <a:rPr lang="it-IT" sz="900" baseline="0" dirty="0"/>
                        <a:t>: 21%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ICS: 50 %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ICS:</a:t>
                      </a:r>
                      <a:r>
                        <a:rPr lang="it-IT" sz="900" baseline="0" dirty="0"/>
                        <a:t> 30%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670639"/>
                  </a:ext>
                </a:extLst>
              </a:tr>
              <a:tr h="9132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900" dirty="0"/>
                        <a:t>Caratteristiche </a:t>
                      </a:r>
                      <a:br>
                        <a:rPr lang="it-IT" sz="900" dirty="0"/>
                      </a:br>
                      <a:r>
                        <a:rPr lang="it-IT" sz="900" dirty="0"/>
                        <a:t>dell’attacco quasi</a:t>
                      </a:r>
                      <a:r>
                        <a:rPr lang="it-IT" sz="900" baseline="0" dirty="0"/>
                        <a:t> fatale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Lunga ospedalizzazione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dirty="0"/>
                        <a:t>Frequente alterazione dello stato di coscienza</a:t>
                      </a:r>
                      <a:r>
                        <a:rPr lang="it-IT" sz="900" baseline="0" dirty="0"/>
                        <a:t> e arresto respiratorio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Ventilazione meccanica necessaria molto frequentemente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900" baseline="0" dirty="0"/>
                        <a:t>Ipercapnia più elevata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900" dirty="0"/>
                        <a:t>Ospedalizzazione breve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428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128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FUTURO DELL’ASMA: </a:t>
            </a:r>
            <a:br>
              <a:rPr lang="it-IT" dirty="0"/>
            </a:br>
            <a:r>
              <a:rPr lang="it-IT" dirty="0"/>
              <a:t>La terapia basata sul fenotipo </a:t>
            </a:r>
            <a:r>
              <a:rPr lang="it-IT" dirty="0" err="1"/>
              <a:t>indivduale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La conoscenza dei diversi meccanismi molecolari dell’asma bronchiale è molto profonda; </a:t>
            </a:r>
          </a:p>
          <a:p>
            <a:r>
              <a:rPr lang="it-IT" sz="2000" dirty="0"/>
              <a:t>E’ necessario traslare tale conoscenza nella pratica clinica, in modo da poter garantire il massimo beneficio ad ogni singolo paziente attraverso un trattamento non più standardizzato ma modulato, sul fenotipo individuale;</a:t>
            </a:r>
          </a:p>
          <a:p>
            <a:r>
              <a:rPr lang="it-IT" sz="2000" dirty="0"/>
              <a:t>In un futuro prossimo, le caratteristiche fenotipiche del paziente orienteranno verso la scelta del farmaco più efficace ed appropriato.</a:t>
            </a:r>
          </a:p>
          <a:p>
            <a:endParaRPr lang="it-IT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12" y="4653136"/>
            <a:ext cx="7704138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760296" y="6396211"/>
            <a:ext cx="1225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defTabSz="914400" eaLnBrk="1" hangingPunct="1"/>
            <a:r>
              <a:rPr lang="it-IT" altLang="it-IT" sz="1400" dirty="0" err="1">
                <a:solidFill>
                  <a:srgbClr val="000066"/>
                </a:solidFill>
                <a:latin typeface="Calibri" charset="0"/>
              </a:rPr>
              <a:t>Agusti</a:t>
            </a:r>
            <a:r>
              <a:rPr lang="it-IT" altLang="it-IT" sz="1400" dirty="0">
                <a:solidFill>
                  <a:srgbClr val="000066"/>
                </a:solidFill>
                <a:latin typeface="Calibri" charset="0"/>
              </a:rPr>
              <a:t> A, 2015</a:t>
            </a:r>
          </a:p>
        </p:txBody>
      </p:sp>
    </p:spTree>
    <p:extLst>
      <p:ext uri="{BB962C8B-B14F-4D97-AF65-F5344CB8AC3E}">
        <p14:creationId xmlns:p14="http://schemas.microsoft.com/office/powerpoint/2010/main" val="3504065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LA TERAPIA PERSONALIZZATA </a:t>
            </a:r>
            <a:br>
              <a:rPr lang="it-IT" dirty="0"/>
            </a:br>
            <a:r>
              <a:rPr lang="it-IT" dirty="0"/>
              <a:t>DELL’ASMA GRAVE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11151" r="5207" b="52100"/>
          <a:stretch/>
        </p:blipFill>
        <p:spPr>
          <a:xfrm>
            <a:off x="407369" y="1412776"/>
            <a:ext cx="9145016" cy="500117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12424" y="5229200"/>
            <a:ext cx="23762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defTabSz="914400" eaLnBrk="1" hangingPunct="1"/>
            <a:r>
              <a:rPr lang="en-US" altLang="it-IT" sz="1400" b="1" i="1" dirty="0">
                <a:solidFill>
                  <a:srgbClr val="000066"/>
                </a:solidFill>
                <a:latin typeface="Calibri" charset="0"/>
              </a:rPr>
              <a:t>International ERS/ATS guidelines on definition, evaluation and treatment </a:t>
            </a:r>
            <a:br>
              <a:rPr lang="en-US" altLang="it-IT" sz="1400" b="1" i="1" dirty="0">
                <a:solidFill>
                  <a:srgbClr val="000066"/>
                </a:solidFill>
                <a:latin typeface="Calibri" charset="0"/>
              </a:rPr>
            </a:br>
            <a:r>
              <a:rPr lang="en-US" altLang="it-IT" sz="1400" b="1" i="1" dirty="0">
                <a:solidFill>
                  <a:srgbClr val="000066"/>
                </a:solidFill>
                <a:latin typeface="Calibri" charset="0"/>
              </a:rPr>
              <a:t>of severe asthma</a:t>
            </a:r>
            <a:br>
              <a:rPr lang="en-US" altLang="it-IT" sz="1400" b="1" i="1" dirty="0">
                <a:solidFill>
                  <a:srgbClr val="000066"/>
                </a:solidFill>
                <a:latin typeface="Calibri" charset="0"/>
              </a:rPr>
            </a:br>
            <a:endParaRPr lang="en-US" altLang="it-IT" sz="1400" b="1" i="1" dirty="0">
              <a:solidFill>
                <a:srgbClr val="000066"/>
              </a:solidFill>
              <a:latin typeface="Calibri" charset="0"/>
            </a:endParaRPr>
          </a:p>
          <a:p>
            <a:pPr defTabSz="914400" eaLnBrk="1" hangingPunct="1"/>
            <a:r>
              <a:rPr lang="en-US" altLang="it-IT" sz="1400" dirty="0">
                <a:solidFill>
                  <a:srgbClr val="000066"/>
                </a:solidFill>
                <a:latin typeface="Calibri" charset="0"/>
              </a:rPr>
              <a:t>Kian Fan Chung et al., 2014</a:t>
            </a:r>
            <a:endParaRPr lang="it-IT" altLang="it-IT" sz="1400" dirty="0">
              <a:solidFill>
                <a:srgbClr val="00006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3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5278" y="358317"/>
            <a:ext cx="9938572" cy="1152128"/>
          </a:xfrm>
        </p:spPr>
        <p:txBody>
          <a:bodyPr>
            <a:normAutofit fontScale="90000"/>
          </a:bodyPr>
          <a:lstStyle/>
          <a:p>
            <a:pPr marL="11113" indent="-11113"/>
            <a:r>
              <a:rPr lang="it-IT" dirty="0"/>
              <a:t>VERIFICARE L’ADERENZA AL TRATTAMENTO </a:t>
            </a:r>
            <a:br>
              <a:rPr lang="it-IT" dirty="0"/>
            </a:br>
            <a:r>
              <a:rPr lang="it-IT" dirty="0"/>
              <a:t>E LE CORRETTE MODALITÀ DI USO </a:t>
            </a:r>
            <a:br>
              <a:rPr lang="it-IT" dirty="0"/>
            </a:br>
            <a:r>
              <a:rPr lang="it-IT" dirty="0"/>
              <a:t>DEI FARMACI INALATORI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35360" y="1700808"/>
            <a:ext cx="11449272" cy="4680520"/>
          </a:xfrm>
        </p:spPr>
        <p:txBody>
          <a:bodyPr>
            <a:noAutofit/>
          </a:bodyPr>
          <a:lstStyle/>
          <a:p>
            <a:endParaRPr lang="it-IT" dirty="0"/>
          </a:p>
          <a:p>
            <a:r>
              <a:rPr lang="it-IT" sz="2000" dirty="0">
                <a:solidFill>
                  <a:srgbClr val="002060"/>
                </a:solidFill>
              </a:rPr>
              <a:t>L’</a:t>
            </a:r>
            <a:r>
              <a:rPr lang="it-IT" sz="2000" b="1" dirty="0">
                <a:solidFill>
                  <a:srgbClr val="00B0F0"/>
                </a:solidFill>
              </a:rPr>
              <a:t>aderenza al trattamento </a:t>
            </a:r>
            <a:r>
              <a:rPr lang="it-IT" sz="2000" dirty="0">
                <a:solidFill>
                  <a:srgbClr val="002060"/>
                </a:solidFill>
              </a:rPr>
              <a:t>regolare nell’asma è basso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Meno del 50% in soggetti con asma persistente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L’uso dei «</a:t>
            </a:r>
            <a:r>
              <a:rPr lang="it-IT" dirty="0" err="1">
                <a:solidFill>
                  <a:srgbClr val="002060"/>
                </a:solidFill>
              </a:rPr>
              <a:t>reliever</a:t>
            </a:r>
            <a:r>
              <a:rPr lang="it-IT" dirty="0">
                <a:solidFill>
                  <a:srgbClr val="002060"/>
                </a:solidFill>
              </a:rPr>
              <a:t>» è molto più frequente che l’uso dei «</a:t>
            </a:r>
            <a:r>
              <a:rPr lang="it-IT" dirty="0" err="1">
                <a:solidFill>
                  <a:srgbClr val="002060"/>
                </a:solidFill>
              </a:rPr>
              <a:t>preventer</a:t>
            </a:r>
            <a:r>
              <a:rPr lang="it-IT" dirty="0">
                <a:solidFill>
                  <a:srgbClr val="002060"/>
                </a:solidFill>
              </a:rPr>
              <a:t>»</a:t>
            </a:r>
          </a:p>
          <a:p>
            <a:pPr lvl="2"/>
            <a:r>
              <a:rPr lang="it-IT" dirty="0">
                <a:solidFill>
                  <a:srgbClr val="002060"/>
                </a:solidFill>
              </a:rPr>
              <a:t>Studio REALIZE 2017</a:t>
            </a:r>
          </a:p>
          <a:p>
            <a:pPr marL="914400" lvl="2" indent="0">
              <a:buNone/>
            </a:pPr>
            <a:endParaRPr lang="it-IT" dirty="0"/>
          </a:p>
          <a:p>
            <a:r>
              <a:rPr lang="it-IT" sz="2000" dirty="0">
                <a:solidFill>
                  <a:srgbClr val="002060"/>
                </a:solidFill>
              </a:rPr>
              <a:t>La</a:t>
            </a:r>
            <a:r>
              <a:rPr lang="it-IT" sz="2000" dirty="0"/>
              <a:t> </a:t>
            </a:r>
            <a:r>
              <a:rPr lang="it-IT" sz="2000" b="1" dirty="0">
                <a:solidFill>
                  <a:srgbClr val="00B0F0"/>
                </a:solidFill>
              </a:rPr>
              <a:t>scarsa aderenza </a:t>
            </a:r>
            <a:r>
              <a:rPr lang="it-IT" sz="2000" dirty="0">
                <a:solidFill>
                  <a:srgbClr val="002060"/>
                </a:solidFill>
              </a:rPr>
              <a:t>si associa a scarso controllo dell’asma</a:t>
            </a:r>
          </a:p>
          <a:p>
            <a:endParaRPr lang="it-IT" sz="1000" dirty="0"/>
          </a:p>
          <a:p>
            <a:r>
              <a:rPr lang="it-IT" sz="2000" dirty="0">
                <a:solidFill>
                  <a:srgbClr val="002060"/>
                </a:solidFill>
              </a:rPr>
              <a:t>Oltre l’80% degli asmatici commette </a:t>
            </a:r>
            <a:r>
              <a:rPr lang="it-IT" sz="2000" b="1" dirty="0">
                <a:solidFill>
                  <a:srgbClr val="00B0F0"/>
                </a:solidFill>
              </a:rPr>
              <a:t>errori critici nell’uso degli inalatori</a:t>
            </a:r>
            <a:r>
              <a:rPr lang="it-IT" sz="2000" dirty="0">
                <a:solidFill>
                  <a:srgbClr val="002060"/>
                </a:solidFill>
              </a:rPr>
              <a:t>,  sia i DPI che gli MDI</a:t>
            </a:r>
          </a:p>
          <a:p>
            <a:pPr lvl="2"/>
            <a:r>
              <a:rPr lang="it-IT" dirty="0">
                <a:solidFill>
                  <a:srgbClr val="002060"/>
                </a:solidFill>
              </a:rPr>
              <a:t>Studio </a:t>
            </a:r>
            <a:r>
              <a:rPr lang="it-IT" dirty="0" err="1">
                <a:solidFill>
                  <a:srgbClr val="002060"/>
                </a:solidFill>
              </a:rPr>
              <a:t>iHARP</a:t>
            </a:r>
            <a:r>
              <a:rPr lang="it-IT" dirty="0">
                <a:solidFill>
                  <a:srgbClr val="002060"/>
                </a:solidFill>
              </a:rPr>
              <a:t>, 2014</a:t>
            </a:r>
          </a:p>
          <a:p>
            <a:endParaRPr lang="it-IT" sz="1000" dirty="0">
              <a:solidFill>
                <a:srgbClr val="002060"/>
              </a:solidFill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L’aderenza al trattamento dovrebbe essere </a:t>
            </a:r>
            <a:r>
              <a:rPr lang="it-IT" sz="2000" dirty="0">
                <a:solidFill>
                  <a:srgbClr val="00B0F0"/>
                </a:solidFill>
              </a:rPr>
              <a:t>sempre valutata</a:t>
            </a:r>
            <a:r>
              <a:rPr lang="it-IT" sz="2000" dirty="0">
                <a:solidFill>
                  <a:srgbClr val="002060"/>
                </a:solidFill>
              </a:rPr>
              <a:t>, possibilmente con metodi oggettivi, e le modalità di un corretto uso degli inalatori dovrebbe essere costantemente verificata e migliorata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28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23222B-C07C-4481-8F4E-1EA5AE2F1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7"/>
          <a:stretch/>
        </p:blipFill>
        <p:spPr>
          <a:xfrm>
            <a:off x="2488602" y="470829"/>
            <a:ext cx="7456785" cy="1009257"/>
          </a:xfrm>
          <a:prstGeom prst="rect">
            <a:avLst/>
          </a:prstGeom>
          <a:ln>
            <a:noFill/>
          </a:ln>
          <a:effectLst>
            <a:outerShdw blurRad="50800" dist="139700" dir="24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7429C5-6846-4D86-AEE0-D04B855C2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887"/>
          <a:stretch/>
        </p:blipFill>
        <p:spPr>
          <a:xfrm>
            <a:off x="1776967" y="404664"/>
            <a:ext cx="663856" cy="91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Risultati immagini per Smartinhaler device (Adherium">
            <a:extLst>
              <a:ext uri="{FF2B5EF4-FFF2-40B4-BE49-F238E27FC236}">
                <a16:creationId xmlns:a16="http://schemas.microsoft.com/office/drawing/2014/main" id="{678ED044-7226-480D-BDEA-092DA8DB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6" r="32591"/>
          <a:stretch/>
        </p:blipFill>
        <p:spPr bwMode="auto">
          <a:xfrm>
            <a:off x="479376" y="1628800"/>
            <a:ext cx="781569" cy="878359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isultati immagini per Smartinhaler device (Adherium">
            <a:extLst>
              <a:ext uri="{FF2B5EF4-FFF2-40B4-BE49-F238E27FC236}">
                <a16:creationId xmlns:a16="http://schemas.microsoft.com/office/drawing/2014/main" id="{5B14999A-C9B7-47C5-9FB4-48B3C767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87" y="1637287"/>
            <a:ext cx="1183133" cy="910168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62FECD-B225-4FEA-82B9-F492845D3007}"/>
              </a:ext>
            </a:extLst>
          </p:cNvPr>
          <p:cNvSpPr txBox="1"/>
          <p:nvPr/>
        </p:nvSpPr>
        <p:spPr>
          <a:xfrm>
            <a:off x="651643" y="2700633"/>
            <a:ext cx="121860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prstClr val="black"/>
                </a:solidFill>
                <a:latin typeface="+mn-lt"/>
              </a:rPr>
              <a:t>Smartinhaler</a:t>
            </a:r>
            <a:endParaRPr lang="it-IT" sz="1400" dirty="0">
              <a:solidFill>
                <a:prstClr val="black"/>
              </a:solidFill>
              <a:latin typeface="+mn-lt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prstClr val="black"/>
                </a:solidFill>
                <a:latin typeface="+mn-lt"/>
              </a:rPr>
              <a:t> device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5AD384B-D9BB-49EE-A805-590B54E378A2}"/>
              </a:ext>
            </a:extLst>
          </p:cNvPr>
          <p:cNvSpPr/>
          <p:nvPr/>
        </p:nvSpPr>
        <p:spPr>
          <a:xfrm>
            <a:off x="5678004" y="3678327"/>
            <a:ext cx="54585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Raggruppando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i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pazienti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con </a:t>
            </a: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possibile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e </a:t>
            </a: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confermata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non </a:t>
            </a: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aderenza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, la </a:t>
            </a:r>
            <a:br>
              <a:rPr lang="en-US" sz="2000" b="1" i="1" dirty="0">
                <a:solidFill>
                  <a:srgbClr val="002060"/>
                </a:solidFill>
                <a:latin typeface="+mn-lt"/>
              </a:rPr>
            </a:b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NON ADERENZA </a:t>
            </a: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complessiva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US" sz="2000" b="1" i="1" dirty="0">
                <a:solidFill>
                  <a:srgbClr val="002060"/>
                </a:solidFill>
                <a:latin typeface="+mn-lt"/>
              </a:rPr>
            </a:b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si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+mn-lt"/>
              </a:rPr>
              <a:t>attestava</a:t>
            </a:r>
            <a:r>
              <a:rPr lang="en-US" sz="2000" b="1" i="1" dirty="0">
                <a:solidFill>
                  <a:srgbClr val="002060"/>
                </a:solidFill>
                <a:latin typeface="+mn-lt"/>
              </a:rPr>
              <a:t> al 48%</a:t>
            </a:r>
            <a:endParaRPr lang="it-IT" sz="2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6E3AB8A-696F-442D-A32B-89883BFEFC29}"/>
              </a:ext>
            </a:extLst>
          </p:cNvPr>
          <p:cNvSpPr/>
          <p:nvPr/>
        </p:nvSpPr>
        <p:spPr>
          <a:xfrm>
            <a:off x="3624382" y="1688660"/>
            <a:ext cx="2667718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rgbClr val="231F20"/>
                </a:solidFill>
                <a:latin typeface="Trebuchet MS" panose="020B0603020202020204" pitchFamily="34" charset="0"/>
              </a:rPr>
              <a:t>Malfunzionamento del device</a:t>
            </a:r>
            <a:endParaRPr lang="it-IT" sz="14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7703F92-B734-4D57-8224-4CE224C5A3FA}"/>
              </a:ext>
            </a:extLst>
          </p:cNvPr>
          <p:cNvSpPr/>
          <p:nvPr/>
        </p:nvSpPr>
        <p:spPr>
          <a:xfrm>
            <a:off x="596268" y="6274466"/>
            <a:ext cx="3143770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231F20"/>
                </a:solidFill>
                <a:latin typeface="+mn-lt"/>
              </a:rPr>
              <a:t>Rifiuto</a:t>
            </a:r>
            <a:r>
              <a:rPr lang="en-US" sz="1400" b="1" dirty="0">
                <a:solidFill>
                  <a:srgbClr val="231F20"/>
                </a:solidFill>
                <a:latin typeface="+mn-lt"/>
              </a:rPr>
              <a:t> del </a:t>
            </a:r>
            <a:r>
              <a:rPr lang="en-US" sz="1400" b="1" dirty="0" err="1">
                <a:solidFill>
                  <a:srgbClr val="231F20"/>
                </a:solidFill>
                <a:latin typeface="+mn-lt"/>
              </a:rPr>
              <a:t>paziente</a:t>
            </a:r>
            <a:r>
              <a:rPr lang="en-US" sz="1400" b="1" dirty="0">
                <a:solidFill>
                  <a:srgbClr val="231F20"/>
                </a:solidFill>
                <a:latin typeface="+mn-lt"/>
              </a:rPr>
              <a:t> o </a:t>
            </a:r>
            <a:r>
              <a:rPr lang="en-US" sz="1400" b="1" dirty="0" err="1">
                <a:solidFill>
                  <a:srgbClr val="231F20"/>
                </a:solidFill>
                <a:latin typeface="+mn-lt"/>
              </a:rPr>
              <a:t>mancata</a:t>
            </a:r>
            <a:r>
              <a:rPr lang="en-US" sz="1400" b="1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rgbClr val="231F20"/>
                </a:solidFill>
                <a:latin typeface="+mn-lt"/>
              </a:rPr>
              <a:t>restituzione</a:t>
            </a:r>
            <a:r>
              <a:rPr lang="en-US" sz="1400" b="1" dirty="0">
                <a:solidFill>
                  <a:srgbClr val="231F20"/>
                </a:solidFill>
                <a:latin typeface="+mn-lt"/>
              </a:rPr>
              <a:t> del device</a:t>
            </a:r>
            <a:endParaRPr lang="it-IT" sz="1400" b="1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91277B0-C5D0-484D-88EC-BC3B6BD8D1F3}"/>
              </a:ext>
            </a:extLst>
          </p:cNvPr>
          <p:cNvCxnSpPr/>
          <p:nvPr/>
        </p:nvCxnSpPr>
        <p:spPr>
          <a:xfrm flipV="1">
            <a:off x="4607880" y="1996437"/>
            <a:ext cx="225117" cy="454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9D4D7B4-A14D-44DF-9D3B-A15D8AD2E228}"/>
              </a:ext>
            </a:extLst>
          </p:cNvPr>
          <p:cNvCxnSpPr>
            <a:cxnSpLocks/>
          </p:cNvCxnSpPr>
          <p:nvPr/>
        </p:nvCxnSpPr>
        <p:spPr>
          <a:xfrm flipH="1">
            <a:off x="2606651" y="5786626"/>
            <a:ext cx="198307" cy="4141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9AB75EA1-E0CC-40DF-B009-34C833C15D60}"/>
              </a:ext>
            </a:extLst>
          </p:cNvPr>
          <p:cNvSpPr/>
          <p:nvPr/>
        </p:nvSpPr>
        <p:spPr>
          <a:xfrm>
            <a:off x="6367988" y="5048016"/>
            <a:ext cx="4624556" cy="1631216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E’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indispensabile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stabilire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certezza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la NON ADERENZA prima di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iniziare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terapie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farmaci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biologici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termoplastica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bronchiale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caso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000" b="1" dirty="0" err="1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asma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grave</a:t>
            </a:r>
            <a:endParaRPr lang="it-IT" sz="2000" b="1" dirty="0">
              <a:solidFill>
                <a:srgbClr val="0070C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614E5F1-613D-4638-8C34-57EBE6ADF296}"/>
              </a:ext>
            </a:extLst>
          </p:cNvPr>
          <p:cNvSpPr/>
          <p:nvPr/>
        </p:nvSpPr>
        <p:spPr>
          <a:xfrm>
            <a:off x="6744072" y="2492896"/>
            <a:ext cx="3833990" cy="1015663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47/69  pazienti con asma di difficile controllo eleggibili a terapie innovative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854F2F9-168D-4C11-BD06-83FA2F947387}"/>
              </a:ext>
            </a:extLst>
          </p:cNvPr>
          <p:cNvSpPr/>
          <p:nvPr/>
        </p:nvSpPr>
        <p:spPr>
          <a:xfrm>
            <a:off x="6275311" y="206084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Lee J, et al.  </a:t>
            </a:r>
            <a:r>
              <a:rPr lang="it-IT" sz="1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Eur</a:t>
            </a:r>
            <a:r>
              <a:rPr lang="it-IT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Respir</a:t>
            </a:r>
            <a:r>
              <a:rPr lang="it-IT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J. 2018;51(4).</a:t>
            </a:r>
          </a:p>
        </p:txBody>
      </p:sp>
      <p:graphicFrame>
        <p:nvGraphicFramePr>
          <p:cNvPr id="18" name="Grafico 17"/>
          <p:cNvGraphicFramePr/>
          <p:nvPr>
            <p:extLst>
              <p:ext uri="{D42A27DB-BD31-4B8C-83A1-F6EECF244321}">
                <p14:modId xmlns:p14="http://schemas.microsoft.com/office/powerpoint/2010/main" val="109888849"/>
              </p:ext>
            </p:extLst>
          </p:nvPr>
        </p:nvGraphicFramePr>
        <p:xfrm>
          <a:off x="1480524" y="2092371"/>
          <a:ext cx="4729607" cy="418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6093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9AE8464-0C05-482B-966B-BAD16090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822" y="256134"/>
            <a:ext cx="6882546" cy="130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B3DFE1-B316-45B7-908E-3F190CFBB5E0}"/>
              </a:ext>
            </a:extLst>
          </p:cNvPr>
          <p:cNvSpPr/>
          <p:nvPr/>
        </p:nvSpPr>
        <p:spPr>
          <a:xfrm>
            <a:off x="767408" y="6145559"/>
            <a:ext cx="6023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Corsico AG et al. </a:t>
            </a:r>
            <a:r>
              <a:rPr lang="it-IT" sz="14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Respiratory</a:t>
            </a:r>
            <a:r>
              <a:rPr lang="it-IT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 Medicine 2007; 101 (6): 1363-1367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983E01-67FB-4582-B487-56CC9B29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09024"/>
            <a:ext cx="716104" cy="93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F942697-524E-334C-AD31-F3221CB0A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2924944"/>
            <a:ext cx="8640960" cy="3960440"/>
          </a:xfrm>
        </p:spPr>
        <p:txBody>
          <a:bodyPr/>
          <a:lstStyle/>
          <a:p>
            <a:pPr>
              <a:buClr>
                <a:srgbClr val="00B0F0"/>
              </a:buClr>
              <a:defRPr/>
            </a:pPr>
            <a:r>
              <a:rPr lang="it-IT" sz="2400" dirty="0">
                <a:solidFill>
                  <a:srgbClr val="002060"/>
                </a:solidFill>
                <a:cs typeface="Calibri" panose="020F0502020204030204" pitchFamily="34" charset="0"/>
              </a:rPr>
              <a:t>Il</a:t>
            </a:r>
            <a:r>
              <a:rPr lang="it-IT" sz="2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controllo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regolare presso il medico </a:t>
            </a:r>
            <a:r>
              <a:rPr lang="it-IT" sz="2400" b="1" dirty="0">
                <a:solidFill>
                  <a:srgbClr val="00B0F0"/>
                </a:solidFill>
                <a:cs typeface="Calibri" panose="020F0502020204030204" pitchFamily="34" charset="0"/>
              </a:rPr>
              <a:t>curante</a:t>
            </a:r>
            <a:r>
              <a:rPr lang="it-IT" sz="24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cs typeface="Calibri" panose="020F0502020204030204" pitchFamily="34" charset="0"/>
              </a:rPr>
              <a:t>è risultato il più forte </a:t>
            </a:r>
            <a:r>
              <a:rPr lang="it-IT" sz="2400" dirty="0" err="1">
                <a:solidFill>
                  <a:srgbClr val="002060"/>
                </a:solidFill>
                <a:cs typeface="Calibri" panose="020F0502020204030204" pitchFamily="34" charset="0"/>
              </a:rPr>
              <a:t>predittore</a:t>
            </a:r>
            <a:r>
              <a:rPr lang="it-IT" sz="2400" dirty="0">
                <a:solidFill>
                  <a:srgbClr val="002060"/>
                </a:solidFill>
                <a:cs typeface="Calibri" panose="020F0502020204030204" pitchFamily="34" charset="0"/>
              </a:rPr>
              <a:t> di miglioramento dell’aderenza</a:t>
            </a:r>
          </a:p>
          <a:p>
            <a:pPr marL="257175" indent="-257175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it-IT" sz="24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buClr>
                <a:srgbClr val="00B0F0"/>
              </a:buClr>
              <a:defRPr/>
            </a:pPr>
            <a:r>
              <a:rPr lang="it-IT" sz="2400" dirty="0">
                <a:solidFill>
                  <a:srgbClr val="002060"/>
                </a:solidFill>
                <a:cs typeface="Calibri" panose="020F0502020204030204" pitchFamily="34" charset="0"/>
              </a:rPr>
              <a:t>Il ruolo del medico è </a:t>
            </a:r>
            <a:r>
              <a:rPr lang="it-IT" sz="2400" b="1" dirty="0">
                <a:solidFill>
                  <a:srgbClr val="00B0F0"/>
                </a:solidFill>
                <a:cs typeface="Calibri" panose="020F0502020204030204" pitchFamily="34" charset="0"/>
              </a:rPr>
              <a:t>cruciale</a:t>
            </a:r>
            <a:r>
              <a:rPr lang="it-IT" sz="2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cs typeface="Calibri" panose="020F0502020204030204" pitchFamily="34" charset="0"/>
              </a:rPr>
              <a:t>nell’educazione e nel controllo regolare del paziente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9FF9A6A-97AB-4534-8BD0-34E7C9B61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44" y="1748265"/>
            <a:ext cx="8992516" cy="744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 marL="11113" indent="-11113" algn="ctr"/>
            <a:r>
              <a:rPr lang="it-IT" sz="2000" i="1" dirty="0"/>
              <a:t>FATTORI CHE INFLUENZANO L’ADERENZA AL TRATTAMENTO DELLASMA </a:t>
            </a:r>
          </a:p>
        </p:txBody>
      </p:sp>
    </p:spTree>
    <p:extLst>
      <p:ext uri="{BB962C8B-B14F-4D97-AF65-F5344CB8AC3E}">
        <p14:creationId xmlns:p14="http://schemas.microsoft.com/office/powerpoint/2010/main" val="104558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1113" indent="-11113"/>
            <a:r>
              <a:rPr lang="it-IT" dirty="0"/>
              <a:t>CONFERMARE CHE LA DIAGNOSI DI ASMA SIA CORRETTA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35360" y="1988840"/>
            <a:ext cx="8938642" cy="46805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it-IT" sz="2000" dirty="0"/>
          </a:p>
          <a:p>
            <a:pPr>
              <a:buNone/>
            </a:pPr>
            <a:endParaRPr lang="it-IT" sz="2000" dirty="0"/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Presenza di </a:t>
            </a:r>
            <a:r>
              <a:rPr lang="it-IT" sz="2000" b="1" dirty="0">
                <a:solidFill>
                  <a:srgbClr val="00B0F0"/>
                </a:solidFill>
              </a:rPr>
              <a:t>sintomi caratteristici </a:t>
            </a:r>
            <a:r>
              <a:rPr lang="it-IT" sz="2000" dirty="0">
                <a:solidFill>
                  <a:srgbClr val="002060"/>
                </a:solidFill>
              </a:rPr>
              <a:t>(dispnea </a:t>
            </a:r>
            <a:r>
              <a:rPr lang="it-IT" sz="2000" dirty="0" err="1">
                <a:solidFill>
                  <a:srgbClr val="002060"/>
                </a:solidFill>
              </a:rPr>
              <a:t>accessionale</a:t>
            </a:r>
            <a:r>
              <a:rPr lang="it-IT" sz="2000" dirty="0">
                <a:solidFill>
                  <a:srgbClr val="002060"/>
                </a:solidFill>
              </a:rPr>
              <a:t>, costrizione toracica, respiro sibilante, tosse), spesso associati, e variabili nel tempo, spesso scatenati da condizioni specifiche (esposizione ad allergeni, infezioni virali, esercizio fisico o altre condizioni di iperventilazione, esposizione ad inquinanti)</a:t>
            </a:r>
          </a:p>
          <a:p>
            <a:pPr algn="just"/>
            <a:endParaRPr lang="it-IT" sz="2000" dirty="0">
              <a:solidFill>
                <a:srgbClr val="002060"/>
              </a:solidFill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Dimostrazione di </a:t>
            </a:r>
            <a:r>
              <a:rPr lang="it-IT" sz="2000" b="1" dirty="0">
                <a:solidFill>
                  <a:srgbClr val="00B0F0"/>
                </a:solidFill>
              </a:rPr>
              <a:t>ostruzione bronchiale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002060"/>
                </a:solidFill>
              </a:rPr>
              <a:t>completamente o parzialmente reversibile e/o </a:t>
            </a:r>
            <a:r>
              <a:rPr lang="it-IT" sz="2000" dirty="0" err="1">
                <a:solidFill>
                  <a:srgbClr val="002060"/>
                </a:solidFill>
              </a:rPr>
              <a:t>iperreattività</a:t>
            </a:r>
            <a:r>
              <a:rPr lang="it-IT" sz="2000" dirty="0">
                <a:solidFill>
                  <a:srgbClr val="002060"/>
                </a:solidFill>
              </a:rPr>
              <a:t> bronchiale</a:t>
            </a:r>
          </a:p>
          <a:p>
            <a:pPr algn="just"/>
            <a:endParaRPr lang="it-IT" sz="2000" dirty="0">
              <a:solidFill>
                <a:srgbClr val="002060"/>
              </a:solidFill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Considerare che l’elemento funzionale più caratteristico dell’asma è la ampia </a:t>
            </a:r>
            <a:r>
              <a:rPr lang="it-IT" sz="2000" b="1" dirty="0">
                <a:solidFill>
                  <a:srgbClr val="00B0F0"/>
                </a:solidFill>
              </a:rPr>
              <a:t>variabilità nel tempo dell’ostruzione bronchiale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64F3E28-61E2-4F8F-9F78-592857271C13}"/>
              </a:ext>
            </a:extLst>
          </p:cNvPr>
          <p:cNvSpPr txBox="1">
            <a:spLocks/>
          </p:cNvSpPr>
          <p:nvPr/>
        </p:nvSpPr>
        <p:spPr>
          <a:xfrm>
            <a:off x="580844" y="1748265"/>
            <a:ext cx="8992516" cy="7446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1113" indent="-11113" algn="ctr" fontAlgn="auto">
              <a:spcAft>
                <a:spcPts val="0"/>
              </a:spcAft>
            </a:pPr>
            <a:r>
              <a:rPr lang="it-IT" sz="2000" i="1" dirty="0"/>
              <a:t>FONDAMENTALI DELLA DIAGNOSI D’ASMA</a:t>
            </a:r>
          </a:p>
        </p:txBody>
      </p:sp>
    </p:spTree>
    <p:extLst>
      <p:ext uri="{BB962C8B-B14F-4D97-AF65-F5344CB8AC3E}">
        <p14:creationId xmlns:p14="http://schemas.microsoft.com/office/powerpoint/2010/main" val="3601280270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3688</TotalTime>
  <Words>4606</Words>
  <Application>Microsoft Office PowerPoint</Application>
  <PresentationFormat>Widescreen</PresentationFormat>
  <Paragraphs>569</Paragraphs>
  <Slides>54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9" baseType="lpstr">
      <vt:lpstr>AdvPTimesB</vt:lpstr>
      <vt:lpstr>Arial</vt:lpstr>
      <vt:lpstr>Arial Bold</vt:lpstr>
      <vt:lpstr>Calibri</vt:lpstr>
      <vt:lpstr>Calibri Light</vt:lpstr>
      <vt:lpstr>Century Gothic</vt:lpstr>
      <vt:lpstr>Georgia</vt:lpstr>
      <vt:lpstr>Helvetica Neue</vt:lpstr>
      <vt:lpstr>Times New Roman</vt:lpstr>
      <vt:lpstr>Trebuchet MS</vt:lpstr>
      <vt:lpstr>Wingdings</vt:lpstr>
      <vt:lpstr>Wingdings 3</vt:lpstr>
      <vt:lpstr>Sfaccettatura</vt:lpstr>
      <vt:lpstr>Personalizza struttura</vt:lpstr>
      <vt:lpstr>Slide</vt:lpstr>
      <vt:lpstr>Presentazione standard di PowerPoint</vt:lpstr>
      <vt:lpstr>INTRODUZIONE </vt:lpstr>
      <vt:lpstr>EDUCATION &amp; DISSEMINATION COMMITTEE</vt:lpstr>
      <vt:lpstr>DEFINIZIONE DI ASMA GRAVE </vt:lpstr>
      <vt:lpstr>CONFERMA DELLA DIAGNOSI</vt:lpstr>
      <vt:lpstr>VERIFICARE L’ADERENZA AL TRATTAMENTO  E LE CORRETTE MODALITÀ DI USO  DEI FARMACI INALATORI</vt:lpstr>
      <vt:lpstr>Presentazione standard di PowerPoint</vt:lpstr>
      <vt:lpstr>FATTORI CHE INFLUENZANO L’ADERENZA AL TRATTAMENTO DELLASMA </vt:lpstr>
      <vt:lpstr>CONFERMARE CHE LA DIAGNOSI DI ASMA SIA CORRETTA</vt:lpstr>
      <vt:lpstr>ATTENZIONE A SINTOMI NON TIPICI!</vt:lpstr>
      <vt:lpstr>CONFERMARE CHE NON SIANO PRESENTI ALTRE CONDIZIONI CHE POSSONO MIMARE L’ASMA</vt:lpstr>
      <vt:lpstr>CONDIZIONI CHE POSSONO SIMULARE  UN ASMA CHE NON RISPONDE AL TRATTAMENTO INALATORIO</vt:lpstr>
      <vt:lpstr>CONDIZIONI CHE POSSONO SIMULARE UN ASMA CHE NON RISPONDE AL TRATTAMENTO INALATORIO</vt:lpstr>
      <vt:lpstr>DIAGNOSI DIFFERENZIALE  BPCO E ASMA</vt:lpstr>
      <vt:lpstr>DIAGNOSI DIFFERENZIALE  BPCO E ASMA</vt:lpstr>
      <vt:lpstr>RICONOSCERE LA PRESENZA DI BRONCHIECTASIE</vt:lpstr>
      <vt:lpstr>RICONOSCERE LA PRESENZA DI BRONCHIECTASIE</vt:lpstr>
      <vt:lpstr>ASMA GRAVE vs ASMA DIFFICILE</vt:lpstr>
      <vt:lpstr>COMORBIDITÀ E ASMA GRAVE</vt:lpstr>
      <vt:lpstr>COMORBIDITÀ ASSOCIATE ALL’ASMA GRAVE</vt:lpstr>
      <vt:lpstr>PERCHÉ È IMPORTANTE CONSIDERARE LE COMORBIDITÀ  </vt:lpstr>
      <vt:lpstr>IMPATTO DELLA SINUSITE SULL’ASMA</vt:lpstr>
      <vt:lpstr>OBESITÀ E FISIOLOGIA POLMONARE </vt:lpstr>
      <vt:lpstr>Presentazione standard di PowerPoint</vt:lpstr>
      <vt:lpstr>OBESITÀ COME FATTORE DI RISCHIO DEL  REFLUSSO GASTRO-ESOFAGEO </vt:lpstr>
      <vt:lpstr>COSA CONTA DI PIÙ NEL CONTROLLO DELL’ASMA DELL’OBESO TRA LE COMORBIDITÀ?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VOCAL CORD DYSFUNCTION</vt:lpstr>
      <vt:lpstr>VOCAL CORD DYSFUNCTION</vt:lpstr>
      <vt:lpstr>VOCAL CORD DYSFUNCTION</vt:lpstr>
      <vt:lpstr>EGPA - Granulomatosi eosinofila con poliangioite</vt:lpstr>
      <vt:lpstr>EGPA – ALGORITMO TERAPEUTICO</vt:lpstr>
      <vt:lpstr>Aspergillosi BroncoPolmonare Allergica (ABPA)</vt:lpstr>
      <vt:lpstr>Aspergillosi BroncoPolmonare Allergica (ABPA)</vt:lpstr>
      <vt:lpstr>Aspergillosi BroncoPolmonare Allergica (ABPA)</vt:lpstr>
      <vt:lpstr>Presentazione standard di PowerPoint</vt:lpstr>
      <vt:lpstr>Presentazione standard di PowerPoint</vt:lpstr>
      <vt:lpstr>OTTIMIZZARE LA TERAPIA FARMACOLOGICA CON I FARMACI CORRENTEMENTE USATI</vt:lpstr>
      <vt:lpstr>FENOTIPI CLINICI </vt:lpstr>
      <vt:lpstr>DEFINIZIONE DI FENOTIPO</vt:lpstr>
      <vt:lpstr>CURRENT UNDERSTANDING OF PHENOTYPES IN ASTHMA  </vt:lpstr>
      <vt:lpstr>FENOTIPI DELL’ASMA BRONCHIALE</vt:lpstr>
      <vt:lpstr>FISIOPATOLOGIA DEI FENOTIPI DI ASMA </vt:lpstr>
      <vt:lpstr>Presentazione standard di PowerPoint</vt:lpstr>
      <vt:lpstr>FATTORI AMBIENTALI</vt:lpstr>
      <vt:lpstr>FATTORI AMBIENTALI</vt:lpstr>
      <vt:lpstr>ASMA NEUTROFILO</vt:lpstr>
      <vt:lpstr>Presentazione standard di PowerPoint</vt:lpstr>
      <vt:lpstr>ASMA FATALE/QUASI FATALE</vt:lpstr>
      <vt:lpstr>IL FUTURO DELL’ASMA:  La terapia basata sul fenotipo indivduale</vt:lpstr>
      <vt:lpstr>LA TERAPIA PERSONALIZZATA  DELL’ASMA GRAVE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___CLASSIFICATION OF SLE ___  1997 REVISED CRITERIA</dc:title>
  <dc:creator>grolla</dc:creator>
  <cp:lastModifiedBy>SRabotti</cp:lastModifiedBy>
  <cp:revision>283</cp:revision>
  <cp:lastPrinted>1601-01-01T00:00:00Z</cp:lastPrinted>
  <dcterms:created xsi:type="dcterms:W3CDTF">2010-01-05T14:22:45Z</dcterms:created>
  <dcterms:modified xsi:type="dcterms:W3CDTF">2020-01-16T15:40:38Z</dcterms:modified>
</cp:coreProperties>
</file>